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34"/>
  </p:notesMasterIdLst>
  <p:sldIdLst>
    <p:sldId id="272" r:id="rId3"/>
    <p:sldId id="296" r:id="rId4"/>
    <p:sldId id="306" r:id="rId5"/>
    <p:sldId id="304" r:id="rId6"/>
    <p:sldId id="294" r:id="rId7"/>
    <p:sldId id="287" r:id="rId8"/>
    <p:sldId id="298" r:id="rId9"/>
    <p:sldId id="292" r:id="rId10"/>
    <p:sldId id="293" r:id="rId11"/>
    <p:sldId id="305" r:id="rId12"/>
    <p:sldId id="297" r:id="rId13"/>
    <p:sldId id="303" r:id="rId14"/>
    <p:sldId id="283" r:id="rId15"/>
    <p:sldId id="281" r:id="rId16"/>
    <p:sldId id="279" r:id="rId17"/>
    <p:sldId id="295" r:id="rId18"/>
    <p:sldId id="285" r:id="rId19"/>
    <p:sldId id="275" r:id="rId20"/>
    <p:sldId id="278" r:id="rId21"/>
    <p:sldId id="291" r:id="rId22"/>
    <p:sldId id="290" r:id="rId23"/>
    <p:sldId id="300" r:id="rId24"/>
    <p:sldId id="268" r:id="rId25"/>
    <p:sldId id="299" r:id="rId26"/>
    <p:sldId id="274" r:id="rId27"/>
    <p:sldId id="289" r:id="rId28"/>
    <p:sldId id="264" r:id="rId29"/>
    <p:sldId id="288" r:id="rId30"/>
    <p:sldId id="302" r:id="rId31"/>
    <p:sldId id="282" r:id="rId32"/>
    <p:sldId id="301" r:id="rId33"/>
  </p:sldIdLst>
  <p:sldSz cx="49377600" cy="32918400"/>
  <p:notesSz cx="6858000" cy="9144000"/>
  <p:embeddedFontLst>
    <p:embeddedFont>
      <p:font typeface="Arial Black" panose="020B0604020202020204" pitchFamily="34" charset="0"/>
      <p:bold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Lato" panose="020F0502020204030203" pitchFamily="34" charset="77"/>
      <p:regular r:id="rId42"/>
      <p:bold r:id="rId43"/>
      <p:italic r:id="rId44"/>
      <p:boldItalic r:id="rId45"/>
    </p:embeddedFont>
    <p:embeddedFont>
      <p:font typeface="Lato Black" panose="020F0A02020204030203" pitchFamily="34" charset="77"/>
      <p:bold r:id="rId46"/>
      <p:italic r:id="rId47"/>
      <p:boldItalic r:id="rId48"/>
    </p:embeddedFont>
    <p:embeddedFont>
      <p:font typeface="Lato Hairline" panose="020F0202020204030203" pitchFamily="34" charset="77"/>
      <p:regular r:id="rId49"/>
      <p:italic r:id="rId50"/>
    </p:embeddedFont>
    <p:embeddedFont>
      <p:font typeface="Lato Semibold" panose="020F0502020204030203" pitchFamily="34" charset="0"/>
      <p:regular r:id="rId51"/>
      <p:bold r:id="rId52"/>
    </p:embeddedFont>
    <p:embeddedFont>
      <p:font typeface="Lato Thin" panose="020F0502020204030203" pitchFamily="34" charset="0"/>
      <p:regular r:id="rId53"/>
    </p:embeddedFont>
    <p:embeddedFont>
      <p:font typeface="Segoe UI" panose="020B0502040204020203" pitchFamily="34" charset="0"/>
      <p:regular r:id="rId54"/>
      <p:bold r:id="rId55"/>
      <p:italic r:id="rId56"/>
      <p:boldItalic r:id="rId57"/>
    </p:embeddedFont>
    <p:embeddedFont>
      <p:font typeface="Verdana" panose="020B0604030504040204" pitchFamily="34" charset="0"/>
      <p:regular r:id="rId58"/>
      <p:bold r:id="rId59"/>
      <p:italic r:id="rId60"/>
      <p:boldItalic r:id="rId6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76" userDrawn="1">
          <p15:clr>
            <a:srgbClr val="A4A3A4"/>
          </p15:clr>
        </p15:guide>
        <p15:guide id="3" pos="6024" userDrawn="1">
          <p15:clr>
            <a:srgbClr val="A4A3A4"/>
          </p15:clr>
        </p15:guide>
        <p15:guide id="4" pos="264" userDrawn="1">
          <p15:clr>
            <a:srgbClr val="A4A3A4"/>
          </p15:clr>
        </p15:guide>
        <p15:guide id="5" pos="744" userDrawn="1">
          <p15:clr>
            <a:srgbClr val="A4A3A4"/>
          </p15:clr>
        </p15:guide>
        <p15:guide id="6" orient="horz"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60"/>
    <a:srgbClr val="004D40"/>
    <a:srgbClr val="003E34"/>
    <a:srgbClr val="CDCDCD"/>
    <a:srgbClr val="262626"/>
    <a:srgbClr val="7B7B7B"/>
    <a:srgbClr val="FFFFFF"/>
    <a:srgbClr val="4ED8F8"/>
    <a:srgbClr val="31F77C"/>
    <a:srgbClr val="34F4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97" autoAdjust="0"/>
    <p:restoredTop sz="90329" autoAdjust="0"/>
  </p:normalViewPr>
  <p:slideViewPr>
    <p:cSldViewPr snapToGrid="0" showGuides="1">
      <p:cViewPr>
        <p:scale>
          <a:sx n="23" d="100"/>
          <a:sy n="23" d="100"/>
        </p:scale>
        <p:origin x="1848" y="328"/>
      </p:cViewPr>
      <p:guideLst>
        <p:guide pos="15576"/>
        <p:guide pos="6024"/>
        <p:guide pos="264"/>
        <p:guide pos="744"/>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regneark.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regneark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Sheet1!$A$2:$A$4</c:f>
              <c:strCache>
                <c:ptCount val="3"/>
                <c:pt idx="0">
                  <c:v>Updated format</c:v>
                </c:pt>
                <c:pt idx="1">
                  <c:v>BSP</c:v>
                </c:pt>
                <c:pt idx="2">
                  <c:v>Traditional</c:v>
                </c:pt>
              </c:strCache>
            </c:strRef>
          </c:cat>
          <c:val>
            <c:numRef>
              <c:f>Sheet1!$B$2:$B$4</c:f>
              <c:numCache>
                <c:formatCode>General</c:formatCode>
                <c:ptCount val="3"/>
                <c:pt idx="0">
                  <c:v>8.5</c:v>
                </c:pt>
                <c:pt idx="1">
                  <c:v>6.8</c:v>
                </c:pt>
                <c:pt idx="2">
                  <c:v>3.8</c:v>
                </c:pt>
              </c:numCache>
            </c:numRef>
          </c:val>
          <c:extLst>
            <c:ext xmlns:c16="http://schemas.microsoft.com/office/drawing/2014/chart" uri="{C3380CC4-5D6E-409C-BE32-E72D297353CC}">
              <c16:uniqueId val="{00000000-8B1E-41B9-B039-038631C8D98A}"/>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Poster Format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da-DK"/>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da-DK"/>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Liking of design as rated by Andrew</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da-D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da-DK"/>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da-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Sheet1!$A$2:$A$6</c:f>
              <c:strCache>
                <c:ptCount val="5"/>
                <c:pt idx="0">
                  <c:v>Arial</c:v>
                </c:pt>
                <c:pt idx="1">
                  <c:v>Comic Sans</c:v>
                </c:pt>
                <c:pt idx="2">
                  <c:v>Rockwell</c:v>
                </c:pt>
                <c:pt idx="3">
                  <c:v>Cambria</c:v>
                </c:pt>
                <c:pt idx="4">
                  <c:v>Futura</c:v>
                </c:pt>
              </c:strCache>
            </c:strRef>
          </c:cat>
          <c:val>
            <c:numRef>
              <c:f>Sheet1!$B$2:$B$6</c:f>
              <c:numCache>
                <c:formatCode>General</c:formatCode>
                <c:ptCount val="5"/>
                <c:pt idx="0">
                  <c:v>3.9</c:v>
                </c:pt>
                <c:pt idx="1">
                  <c:v>2.1</c:v>
                </c:pt>
                <c:pt idx="2">
                  <c:v>6.7</c:v>
                </c:pt>
                <c:pt idx="3">
                  <c:v>6.4</c:v>
                </c:pt>
                <c:pt idx="4">
                  <c:v>7.5</c:v>
                </c:pt>
              </c:numCache>
            </c:numRef>
          </c:val>
          <c:extLst>
            <c:ext xmlns:c16="http://schemas.microsoft.com/office/drawing/2014/chart" uri="{C3380CC4-5D6E-409C-BE32-E72D297353CC}">
              <c16:uniqueId val="{00000000-D2E3-43E7-A011-969BCD5D664B}"/>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Font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da-DK"/>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da-DK"/>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Liking of font</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da-D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da-DK"/>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da-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6250CE-5C39-9745-B686-D181E23F6674}" type="doc">
      <dgm:prSet loTypeId="urn:microsoft.com/office/officeart/2005/8/layout/vList3" loCatId="hierarchy" qsTypeId="urn:microsoft.com/office/officeart/2005/8/quickstyle/simple1" qsCatId="simple" csTypeId="urn:microsoft.com/office/officeart/2005/8/colors/accent1_2" csCatId="accent1" phldr="1"/>
      <dgm:spPr/>
      <dgm:t>
        <a:bodyPr/>
        <a:lstStyle/>
        <a:p>
          <a:endParaRPr lang="da-DK"/>
        </a:p>
      </dgm:t>
    </dgm:pt>
    <dgm:pt modelId="{3C229CA1-5A6E-394A-8F7F-A96D9B5F4342}">
      <dgm:prSet/>
      <dgm:spPr>
        <a:solidFill>
          <a:schemeClr val="accent6">
            <a:lumMod val="75000"/>
          </a:schemeClr>
        </a:solidFill>
      </dgm:spPr>
      <dgm:t>
        <a:bodyPr/>
        <a:lstStyle/>
        <a:p>
          <a:r>
            <a:rPr lang="da-DK" dirty="0" err="1"/>
            <a:t>Extracting</a:t>
          </a:r>
          <a:r>
            <a:rPr lang="da-DK" dirty="0"/>
            <a:t> .</a:t>
          </a:r>
          <a:r>
            <a:rPr lang="da-DK" dirty="0" err="1"/>
            <a:t>txt</a:t>
          </a:r>
          <a:r>
            <a:rPr lang="da-DK" dirty="0"/>
            <a:t> files </a:t>
          </a:r>
          <a:r>
            <a:rPr lang="da-DK" dirty="0" err="1"/>
            <a:t>using</a:t>
          </a:r>
          <a:r>
            <a:rPr lang="da-DK" dirty="0"/>
            <a:t> </a:t>
          </a:r>
          <a:r>
            <a:rPr lang="da-DK" b="1" dirty="0" err="1"/>
            <a:t>beautiful</a:t>
          </a:r>
          <a:r>
            <a:rPr lang="da-DK" b="1" dirty="0"/>
            <a:t> </a:t>
          </a:r>
          <a:r>
            <a:rPr lang="da-DK" b="1" dirty="0" err="1"/>
            <a:t>soup</a:t>
          </a:r>
          <a:endParaRPr lang="da-DK" b="1" dirty="0"/>
        </a:p>
      </dgm:t>
    </dgm:pt>
    <dgm:pt modelId="{B43BE2BF-2539-E340-BA80-872167F08943}" type="parTrans" cxnId="{029ACFD7-FE13-B24E-9505-ED8F345DABCB}">
      <dgm:prSet/>
      <dgm:spPr/>
      <dgm:t>
        <a:bodyPr/>
        <a:lstStyle/>
        <a:p>
          <a:endParaRPr lang="da-DK"/>
        </a:p>
      </dgm:t>
    </dgm:pt>
    <dgm:pt modelId="{3173B661-76A7-F644-84B5-1BCEF5FC9400}" type="sibTrans" cxnId="{029ACFD7-FE13-B24E-9505-ED8F345DABCB}">
      <dgm:prSet/>
      <dgm:spPr/>
      <dgm:t>
        <a:bodyPr/>
        <a:lstStyle/>
        <a:p>
          <a:endParaRPr lang="da-DK"/>
        </a:p>
      </dgm:t>
    </dgm:pt>
    <dgm:pt modelId="{19DA0B0A-E8BE-D949-BA15-6BF20960B0E5}">
      <dgm:prSet/>
      <dgm:spPr>
        <a:solidFill>
          <a:schemeClr val="accent6">
            <a:lumMod val="75000"/>
          </a:schemeClr>
        </a:solidFill>
      </dgm:spPr>
      <dgm:t>
        <a:bodyPr/>
        <a:lstStyle/>
        <a:p>
          <a:r>
            <a:rPr lang="da-DK" dirty="0"/>
            <a:t>(Meta)data </a:t>
          </a:r>
          <a:r>
            <a:rPr lang="da-DK" dirty="0" err="1"/>
            <a:t>extraction</a:t>
          </a:r>
          <a:r>
            <a:rPr lang="da-DK" dirty="0"/>
            <a:t> in </a:t>
          </a:r>
          <a:r>
            <a:rPr lang="da-DK" b="1" dirty="0"/>
            <a:t>R</a:t>
          </a:r>
          <a:r>
            <a:rPr lang="da-DK" dirty="0"/>
            <a:t>. </a:t>
          </a:r>
        </a:p>
      </dgm:t>
    </dgm:pt>
    <dgm:pt modelId="{C60F59E3-F17D-4A49-AAB7-70E92BE8A0DB}" type="parTrans" cxnId="{43518979-5ECA-7C40-ADB8-3FA12FFBB6DF}">
      <dgm:prSet/>
      <dgm:spPr/>
      <dgm:t>
        <a:bodyPr/>
        <a:lstStyle/>
        <a:p>
          <a:endParaRPr lang="da-DK"/>
        </a:p>
      </dgm:t>
    </dgm:pt>
    <dgm:pt modelId="{3BFCB202-51E3-8B42-AD03-7B96D04DBED4}" type="sibTrans" cxnId="{43518979-5ECA-7C40-ADB8-3FA12FFBB6DF}">
      <dgm:prSet/>
      <dgm:spPr/>
      <dgm:t>
        <a:bodyPr/>
        <a:lstStyle/>
        <a:p>
          <a:endParaRPr lang="da-DK"/>
        </a:p>
      </dgm:t>
    </dgm:pt>
    <dgm:pt modelId="{B9991820-6B7D-8149-B472-98AB798FAA2C}">
      <dgm:prSet/>
      <dgm:spPr>
        <a:solidFill>
          <a:schemeClr val="accent6">
            <a:lumMod val="75000"/>
          </a:schemeClr>
        </a:solidFill>
      </dgm:spPr>
      <dgm:t>
        <a:bodyPr/>
        <a:lstStyle/>
        <a:p>
          <a:r>
            <a:rPr lang="da-DK" dirty="0" err="1"/>
            <a:t>Text</a:t>
          </a:r>
          <a:r>
            <a:rPr lang="da-DK" dirty="0"/>
            <a:t> </a:t>
          </a:r>
          <a:r>
            <a:rPr lang="da-DK" dirty="0" err="1"/>
            <a:t>cleanup</a:t>
          </a:r>
          <a:r>
            <a:rPr lang="da-DK" dirty="0"/>
            <a:t> </a:t>
          </a:r>
          <a:r>
            <a:rPr lang="da-DK" dirty="0" err="1"/>
            <a:t>using</a:t>
          </a:r>
          <a:r>
            <a:rPr lang="da-DK" dirty="0"/>
            <a:t> </a:t>
          </a:r>
          <a:r>
            <a:rPr lang="da-DK" b="1" dirty="0" err="1"/>
            <a:t>nltk</a:t>
          </a:r>
          <a:r>
            <a:rPr lang="da-DK" dirty="0"/>
            <a:t>. Stop </a:t>
          </a:r>
          <a:r>
            <a:rPr lang="da-DK" dirty="0" err="1"/>
            <a:t>word</a:t>
          </a:r>
          <a:r>
            <a:rPr lang="da-DK" dirty="0"/>
            <a:t> removal + </a:t>
          </a:r>
          <a:r>
            <a:rPr lang="da-DK" dirty="0" err="1"/>
            <a:t>lemmatization</a:t>
          </a:r>
          <a:endParaRPr lang="da-DK" dirty="0"/>
        </a:p>
      </dgm:t>
    </dgm:pt>
    <dgm:pt modelId="{22AB69CA-7D7B-4548-AE84-B4E77EF836C8}" type="parTrans" cxnId="{202F83D7-F94E-6343-B584-F4B80077245F}">
      <dgm:prSet/>
      <dgm:spPr/>
      <dgm:t>
        <a:bodyPr/>
        <a:lstStyle/>
        <a:p>
          <a:endParaRPr lang="da-DK"/>
        </a:p>
      </dgm:t>
    </dgm:pt>
    <dgm:pt modelId="{1FDF22B7-F9C0-EC45-A52E-5B5E63D70FE1}" type="sibTrans" cxnId="{202F83D7-F94E-6343-B584-F4B80077245F}">
      <dgm:prSet/>
      <dgm:spPr/>
      <dgm:t>
        <a:bodyPr/>
        <a:lstStyle/>
        <a:p>
          <a:endParaRPr lang="da-DK"/>
        </a:p>
      </dgm:t>
    </dgm:pt>
    <dgm:pt modelId="{7184FD85-2076-A54F-A44E-53454630A398}">
      <dgm:prSet/>
      <dgm:spPr>
        <a:solidFill>
          <a:schemeClr val="accent6">
            <a:lumMod val="75000"/>
          </a:schemeClr>
        </a:solidFill>
      </dgm:spPr>
      <dgm:t>
        <a:bodyPr/>
        <a:lstStyle/>
        <a:p>
          <a:r>
            <a:rPr lang="da-DK" dirty="0"/>
            <a:t>LDA </a:t>
          </a:r>
          <a:r>
            <a:rPr lang="da-DK" dirty="0" err="1"/>
            <a:t>topic</a:t>
          </a:r>
          <a:r>
            <a:rPr lang="da-DK" dirty="0"/>
            <a:t> </a:t>
          </a:r>
          <a:r>
            <a:rPr lang="da-DK" dirty="0" err="1"/>
            <a:t>modelling</a:t>
          </a:r>
          <a:r>
            <a:rPr lang="da-DK" dirty="0"/>
            <a:t> </a:t>
          </a:r>
          <a:r>
            <a:rPr lang="da-DK" dirty="0" err="1"/>
            <a:t>using</a:t>
          </a:r>
          <a:r>
            <a:rPr lang="da-DK" dirty="0"/>
            <a:t> </a:t>
          </a:r>
          <a:r>
            <a:rPr lang="da-DK" b="1" dirty="0" err="1"/>
            <a:t>gensim</a:t>
          </a:r>
          <a:endParaRPr lang="da-DK" b="1" dirty="0"/>
        </a:p>
      </dgm:t>
    </dgm:pt>
    <dgm:pt modelId="{F60C7CB5-5629-184E-86DC-06A413EDCCE8}" type="parTrans" cxnId="{5C4C4AC7-F885-7D45-85CE-92C798165567}">
      <dgm:prSet/>
      <dgm:spPr/>
      <dgm:t>
        <a:bodyPr/>
        <a:lstStyle/>
        <a:p>
          <a:endParaRPr lang="da-DK"/>
        </a:p>
      </dgm:t>
    </dgm:pt>
    <dgm:pt modelId="{4D1184D4-3296-6548-8C70-D108309760B0}" type="sibTrans" cxnId="{5C4C4AC7-F885-7D45-85CE-92C798165567}">
      <dgm:prSet/>
      <dgm:spPr/>
      <dgm:t>
        <a:bodyPr/>
        <a:lstStyle/>
        <a:p>
          <a:endParaRPr lang="da-DK"/>
        </a:p>
      </dgm:t>
    </dgm:pt>
    <dgm:pt modelId="{CCB9FD3C-31F1-FD47-840C-3E88B7B94F4E}">
      <dgm:prSet/>
      <dgm:spPr>
        <a:solidFill>
          <a:schemeClr val="accent6">
            <a:lumMod val="75000"/>
          </a:schemeClr>
        </a:solidFill>
      </dgm:spPr>
      <dgm:t>
        <a:bodyPr/>
        <a:lstStyle/>
        <a:p>
          <a:r>
            <a:rPr lang="da-DK" dirty="0" err="1"/>
            <a:t>Visualization</a:t>
          </a:r>
          <a:r>
            <a:rPr lang="da-DK" dirty="0"/>
            <a:t> </a:t>
          </a:r>
          <a:r>
            <a:rPr lang="da-DK" dirty="0" err="1"/>
            <a:t>using</a:t>
          </a:r>
          <a:r>
            <a:rPr lang="da-DK" dirty="0"/>
            <a:t> </a:t>
          </a:r>
          <a:r>
            <a:rPr lang="da-DK" b="1" dirty="0" err="1"/>
            <a:t>matplotlib</a:t>
          </a:r>
          <a:r>
            <a:rPr lang="da-DK" dirty="0"/>
            <a:t> and </a:t>
          </a:r>
          <a:r>
            <a:rPr lang="da-DK" b="1" dirty="0" err="1"/>
            <a:t>ggplot</a:t>
          </a:r>
          <a:endParaRPr lang="da-DK" b="1" dirty="0"/>
        </a:p>
      </dgm:t>
    </dgm:pt>
    <dgm:pt modelId="{115CA9DA-EE1A-DB49-A895-DF9A8D9BA62E}" type="parTrans" cxnId="{25E4ACF7-EBDA-F74B-8975-00ADBDEBD5E9}">
      <dgm:prSet/>
      <dgm:spPr/>
      <dgm:t>
        <a:bodyPr/>
        <a:lstStyle/>
        <a:p>
          <a:endParaRPr lang="da-DK"/>
        </a:p>
      </dgm:t>
    </dgm:pt>
    <dgm:pt modelId="{6BA0F3D4-EC9C-3240-869C-CF7A158643DC}" type="sibTrans" cxnId="{25E4ACF7-EBDA-F74B-8975-00ADBDEBD5E9}">
      <dgm:prSet/>
      <dgm:spPr/>
      <dgm:t>
        <a:bodyPr/>
        <a:lstStyle/>
        <a:p>
          <a:endParaRPr lang="da-DK"/>
        </a:p>
      </dgm:t>
    </dgm:pt>
    <dgm:pt modelId="{D9D24824-4D23-8C40-9CD5-DE379ECE3D81}" type="pres">
      <dgm:prSet presAssocID="{816250CE-5C39-9745-B686-D181E23F6674}" presName="linearFlow" presStyleCnt="0">
        <dgm:presLayoutVars>
          <dgm:dir/>
          <dgm:resizeHandles val="exact"/>
        </dgm:presLayoutVars>
      </dgm:prSet>
      <dgm:spPr/>
    </dgm:pt>
    <dgm:pt modelId="{5AF1B387-ADBA-0B46-B34A-1B7A40AEB2C5}" type="pres">
      <dgm:prSet presAssocID="{3C229CA1-5A6E-394A-8F7F-A96D9B5F4342}" presName="composite" presStyleCnt="0"/>
      <dgm:spPr/>
    </dgm:pt>
    <dgm:pt modelId="{A46FADAE-8E4D-C742-9A9B-779A1E6773A1}" type="pres">
      <dgm:prSet presAssocID="{3C229CA1-5A6E-394A-8F7F-A96D9B5F4342}" presName="imgShp" presStyleLbl="fgImgPlace1" presStyleIdx="0" presStyleCnt="5"/>
      <dgm:spPr>
        <a:blipFill>
          <a:blip xmlns:r="http://schemas.openxmlformats.org/officeDocument/2006/relationships" r:embed="rId1"/>
          <a:srcRect/>
          <a:stretch>
            <a:fillRect l="-44000" r="-44000"/>
          </a:stretch>
        </a:blipFill>
      </dgm:spPr>
    </dgm:pt>
    <dgm:pt modelId="{4034DFDB-97E9-1D4C-979B-ACB7C635B448}" type="pres">
      <dgm:prSet presAssocID="{3C229CA1-5A6E-394A-8F7F-A96D9B5F4342}" presName="txShp" presStyleLbl="node1" presStyleIdx="0" presStyleCnt="5">
        <dgm:presLayoutVars>
          <dgm:bulletEnabled val="1"/>
        </dgm:presLayoutVars>
      </dgm:prSet>
      <dgm:spPr/>
    </dgm:pt>
    <dgm:pt modelId="{21676963-D296-954E-8185-432B437E3B1F}" type="pres">
      <dgm:prSet presAssocID="{3173B661-76A7-F644-84B5-1BCEF5FC9400}" presName="spacing" presStyleCnt="0"/>
      <dgm:spPr/>
    </dgm:pt>
    <dgm:pt modelId="{C67AA379-057F-334E-8735-7FBD2EE0C181}" type="pres">
      <dgm:prSet presAssocID="{19DA0B0A-E8BE-D949-BA15-6BF20960B0E5}" presName="composite" presStyleCnt="0"/>
      <dgm:spPr/>
    </dgm:pt>
    <dgm:pt modelId="{DD93CB5D-AF53-9D4A-A88E-8AF74DFFA0A3}" type="pres">
      <dgm:prSet presAssocID="{19DA0B0A-E8BE-D949-BA15-6BF20960B0E5}" presName="imgShp" presStyleLbl="fgImgPlace1" presStyleIdx="1" presStyleCnt="5"/>
      <dgm:spPr>
        <a:blipFill>
          <a:blip xmlns:r="http://schemas.openxmlformats.org/officeDocument/2006/relationships" r:embed="rId2"/>
          <a:srcRect/>
          <a:stretch>
            <a:fillRect/>
          </a:stretch>
        </a:blipFill>
      </dgm:spPr>
    </dgm:pt>
    <dgm:pt modelId="{41043AEA-3966-1D45-8257-EE57523B5C8D}" type="pres">
      <dgm:prSet presAssocID="{19DA0B0A-E8BE-D949-BA15-6BF20960B0E5}" presName="txShp" presStyleLbl="node1" presStyleIdx="1" presStyleCnt="5">
        <dgm:presLayoutVars>
          <dgm:bulletEnabled val="1"/>
        </dgm:presLayoutVars>
      </dgm:prSet>
      <dgm:spPr/>
    </dgm:pt>
    <dgm:pt modelId="{117E0DA3-1ED6-154A-AC4A-493238D3B6AB}" type="pres">
      <dgm:prSet presAssocID="{3BFCB202-51E3-8B42-AD03-7B96D04DBED4}" presName="spacing" presStyleCnt="0"/>
      <dgm:spPr/>
    </dgm:pt>
    <dgm:pt modelId="{80162706-E5E4-5248-BC15-E965E94D80F3}" type="pres">
      <dgm:prSet presAssocID="{B9991820-6B7D-8149-B472-98AB798FAA2C}" presName="composite" presStyleCnt="0"/>
      <dgm:spPr/>
    </dgm:pt>
    <dgm:pt modelId="{0073DC11-BC92-924E-8918-73AC3BC1EB3C}" type="pres">
      <dgm:prSet presAssocID="{B9991820-6B7D-8149-B472-98AB798FAA2C}" presName="imgShp" presStyleLbl="fgImgPlace1" presStyleIdx="2" presStyleCnt="5"/>
      <dgm:spPr>
        <a:blipFill>
          <a:blip xmlns:r="http://schemas.openxmlformats.org/officeDocument/2006/relationships" r:embed="rId3"/>
          <a:srcRect/>
          <a:stretch>
            <a:fillRect t="-4000" b="-4000"/>
          </a:stretch>
        </a:blipFill>
      </dgm:spPr>
    </dgm:pt>
    <dgm:pt modelId="{9AD23973-68BB-854B-A3F3-0B4E0C310989}" type="pres">
      <dgm:prSet presAssocID="{B9991820-6B7D-8149-B472-98AB798FAA2C}" presName="txShp" presStyleLbl="node1" presStyleIdx="2" presStyleCnt="5">
        <dgm:presLayoutVars>
          <dgm:bulletEnabled val="1"/>
        </dgm:presLayoutVars>
      </dgm:prSet>
      <dgm:spPr/>
    </dgm:pt>
    <dgm:pt modelId="{61575635-4F74-034B-97EE-E603D18FEE71}" type="pres">
      <dgm:prSet presAssocID="{1FDF22B7-F9C0-EC45-A52E-5B5E63D70FE1}" presName="spacing" presStyleCnt="0"/>
      <dgm:spPr/>
    </dgm:pt>
    <dgm:pt modelId="{5F9EE0CD-7484-9842-9594-F7F340C0A010}" type="pres">
      <dgm:prSet presAssocID="{7184FD85-2076-A54F-A44E-53454630A398}" presName="composite" presStyleCnt="0"/>
      <dgm:spPr/>
    </dgm:pt>
    <dgm:pt modelId="{794DB040-EAEE-0C45-A2BE-F448F3992D89}" type="pres">
      <dgm:prSet presAssocID="{7184FD85-2076-A54F-A44E-53454630A398}"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dgm:spPr>
    </dgm:pt>
    <dgm:pt modelId="{D7FF76A0-ECB5-6043-B3E5-5700D6FF3F95}" type="pres">
      <dgm:prSet presAssocID="{7184FD85-2076-A54F-A44E-53454630A398}" presName="txShp" presStyleLbl="node1" presStyleIdx="3" presStyleCnt="5">
        <dgm:presLayoutVars>
          <dgm:bulletEnabled val="1"/>
        </dgm:presLayoutVars>
      </dgm:prSet>
      <dgm:spPr/>
    </dgm:pt>
    <dgm:pt modelId="{298B5998-063A-394E-8C53-F2D0C55F9255}" type="pres">
      <dgm:prSet presAssocID="{4D1184D4-3296-6548-8C70-D108309760B0}" presName="spacing" presStyleCnt="0"/>
      <dgm:spPr/>
    </dgm:pt>
    <dgm:pt modelId="{F3BD5169-1417-E043-BA41-02E4AE795F8C}" type="pres">
      <dgm:prSet presAssocID="{CCB9FD3C-31F1-FD47-840C-3E88B7B94F4E}" presName="composite" presStyleCnt="0"/>
      <dgm:spPr/>
    </dgm:pt>
    <dgm:pt modelId="{9BDD2C22-EDC0-6740-9255-4F6BA48FBAEC}" type="pres">
      <dgm:prSet presAssocID="{CCB9FD3C-31F1-FD47-840C-3E88B7B94F4E}" presName="imgShp" presStyleLbl="fgImgPlace1" presStyleIdx="4" presStyleCnt="5"/>
      <dgm:spPr>
        <a:blipFill>
          <a:blip xmlns:r="http://schemas.openxmlformats.org/officeDocument/2006/relationships" r:embed="rId5"/>
          <a:srcRect/>
          <a:stretch>
            <a:fillRect/>
          </a:stretch>
        </a:blipFill>
      </dgm:spPr>
    </dgm:pt>
    <dgm:pt modelId="{E8F8F2C1-A5D4-1E41-8ED1-DDBF25D7DAC0}" type="pres">
      <dgm:prSet presAssocID="{CCB9FD3C-31F1-FD47-840C-3E88B7B94F4E}" presName="txShp" presStyleLbl="node1" presStyleIdx="4" presStyleCnt="5">
        <dgm:presLayoutVars>
          <dgm:bulletEnabled val="1"/>
        </dgm:presLayoutVars>
      </dgm:prSet>
      <dgm:spPr/>
    </dgm:pt>
  </dgm:ptLst>
  <dgm:cxnLst>
    <dgm:cxn modelId="{AEE35842-3127-0A45-BE5C-C7214EAB1775}" type="presOf" srcId="{B9991820-6B7D-8149-B472-98AB798FAA2C}" destId="{9AD23973-68BB-854B-A3F3-0B4E0C310989}" srcOrd="0" destOrd="0" presId="urn:microsoft.com/office/officeart/2005/8/layout/vList3"/>
    <dgm:cxn modelId="{1A0EC54A-4880-4643-AD2D-400CD6C88072}" type="presOf" srcId="{CCB9FD3C-31F1-FD47-840C-3E88B7B94F4E}" destId="{E8F8F2C1-A5D4-1E41-8ED1-DDBF25D7DAC0}" srcOrd="0" destOrd="0" presId="urn:microsoft.com/office/officeart/2005/8/layout/vList3"/>
    <dgm:cxn modelId="{0EFFA86C-32B4-C84E-8746-FD4CA5597E65}" type="presOf" srcId="{3C229CA1-5A6E-394A-8F7F-A96D9B5F4342}" destId="{4034DFDB-97E9-1D4C-979B-ACB7C635B448}" srcOrd="0" destOrd="0" presId="urn:microsoft.com/office/officeart/2005/8/layout/vList3"/>
    <dgm:cxn modelId="{43518979-5ECA-7C40-ADB8-3FA12FFBB6DF}" srcId="{816250CE-5C39-9745-B686-D181E23F6674}" destId="{19DA0B0A-E8BE-D949-BA15-6BF20960B0E5}" srcOrd="1" destOrd="0" parTransId="{C60F59E3-F17D-4A49-AAB7-70E92BE8A0DB}" sibTransId="{3BFCB202-51E3-8B42-AD03-7B96D04DBED4}"/>
    <dgm:cxn modelId="{A9DC959A-CC64-9C48-8E98-501222BCB346}" type="presOf" srcId="{816250CE-5C39-9745-B686-D181E23F6674}" destId="{D9D24824-4D23-8C40-9CD5-DE379ECE3D81}" srcOrd="0" destOrd="0" presId="urn:microsoft.com/office/officeart/2005/8/layout/vList3"/>
    <dgm:cxn modelId="{03A828A9-4D7A-4740-80EE-9BC5733C865D}" type="presOf" srcId="{7184FD85-2076-A54F-A44E-53454630A398}" destId="{D7FF76A0-ECB5-6043-B3E5-5700D6FF3F95}" srcOrd="0" destOrd="0" presId="urn:microsoft.com/office/officeart/2005/8/layout/vList3"/>
    <dgm:cxn modelId="{5C4C4AC7-F885-7D45-85CE-92C798165567}" srcId="{816250CE-5C39-9745-B686-D181E23F6674}" destId="{7184FD85-2076-A54F-A44E-53454630A398}" srcOrd="3" destOrd="0" parTransId="{F60C7CB5-5629-184E-86DC-06A413EDCCE8}" sibTransId="{4D1184D4-3296-6548-8C70-D108309760B0}"/>
    <dgm:cxn modelId="{202F83D7-F94E-6343-B584-F4B80077245F}" srcId="{816250CE-5C39-9745-B686-D181E23F6674}" destId="{B9991820-6B7D-8149-B472-98AB798FAA2C}" srcOrd="2" destOrd="0" parTransId="{22AB69CA-7D7B-4548-AE84-B4E77EF836C8}" sibTransId="{1FDF22B7-F9C0-EC45-A52E-5B5E63D70FE1}"/>
    <dgm:cxn modelId="{029ACFD7-FE13-B24E-9505-ED8F345DABCB}" srcId="{816250CE-5C39-9745-B686-D181E23F6674}" destId="{3C229CA1-5A6E-394A-8F7F-A96D9B5F4342}" srcOrd="0" destOrd="0" parTransId="{B43BE2BF-2539-E340-BA80-872167F08943}" sibTransId="{3173B661-76A7-F644-84B5-1BCEF5FC9400}"/>
    <dgm:cxn modelId="{0F48D3D7-36F8-444C-8358-B6F837BDBB93}" type="presOf" srcId="{19DA0B0A-E8BE-D949-BA15-6BF20960B0E5}" destId="{41043AEA-3966-1D45-8257-EE57523B5C8D}" srcOrd="0" destOrd="0" presId="urn:microsoft.com/office/officeart/2005/8/layout/vList3"/>
    <dgm:cxn modelId="{25E4ACF7-EBDA-F74B-8975-00ADBDEBD5E9}" srcId="{816250CE-5C39-9745-B686-D181E23F6674}" destId="{CCB9FD3C-31F1-FD47-840C-3E88B7B94F4E}" srcOrd="4" destOrd="0" parTransId="{115CA9DA-EE1A-DB49-A895-DF9A8D9BA62E}" sibTransId="{6BA0F3D4-EC9C-3240-869C-CF7A158643DC}"/>
    <dgm:cxn modelId="{043866A2-B883-C54E-A97C-0066DBF99B4A}" type="presParOf" srcId="{D9D24824-4D23-8C40-9CD5-DE379ECE3D81}" destId="{5AF1B387-ADBA-0B46-B34A-1B7A40AEB2C5}" srcOrd="0" destOrd="0" presId="urn:microsoft.com/office/officeart/2005/8/layout/vList3"/>
    <dgm:cxn modelId="{C43174E5-00A8-964C-AB88-DF02FCD600AE}" type="presParOf" srcId="{5AF1B387-ADBA-0B46-B34A-1B7A40AEB2C5}" destId="{A46FADAE-8E4D-C742-9A9B-779A1E6773A1}" srcOrd="0" destOrd="0" presId="urn:microsoft.com/office/officeart/2005/8/layout/vList3"/>
    <dgm:cxn modelId="{9FAA38E6-84F0-A04A-8D94-D8242A7ABC74}" type="presParOf" srcId="{5AF1B387-ADBA-0B46-B34A-1B7A40AEB2C5}" destId="{4034DFDB-97E9-1D4C-979B-ACB7C635B448}" srcOrd="1" destOrd="0" presId="urn:microsoft.com/office/officeart/2005/8/layout/vList3"/>
    <dgm:cxn modelId="{03407D60-30DF-494D-ABEF-2A6C64AB2B28}" type="presParOf" srcId="{D9D24824-4D23-8C40-9CD5-DE379ECE3D81}" destId="{21676963-D296-954E-8185-432B437E3B1F}" srcOrd="1" destOrd="0" presId="urn:microsoft.com/office/officeart/2005/8/layout/vList3"/>
    <dgm:cxn modelId="{7C2A35ED-B8FD-4A44-A65C-2AA42FACA559}" type="presParOf" srcId="{D9D24824-4D23-8C40-9CD5-DE379ECE3D81}" destId="{C67AA379-057F-334E-8735-7FBD2EE0C181}" srcOrd="2" destOrd="0" presId="urn:microsoft.com/office/officeart/2005/8/layout/vList3"/>
    <dgm:cxn modelId="{528BFC07-3975-F24E-9DC2-4620873F7A4F}" type="presParOf" srcId="{C67AA379-057F-334E-8735-7FBD2EE0C181}" destId="{DD93CB5D-AF53-9D4A-A88E-8AF74DFFA0A3}" srcOrd="0" destOrd="0" presId="urn:microsoft.com/office/officeart/2005/8/layout/vList3"/>
    <dgm:cxn modelId="{0E4ECCCF-2F01-6646-8809-1756A6FA18EE}" type="presParOf" srcId="{C67AA379-057F-334E-8735-7FBD2EE0C181}" destId="{41043AEA-3966-1D45-8257-EE57523B5C8D}" srcOrd="1" destOrd="0" presId="urn:microsoft.com/office/officeart/2005/8/layout/vList3"/>
    <dgm:cxn modelId="{8B1C7FEB-4204-8040-8E38-9DF3ED0C9BAD}" type="presParOf" srcId="{D9D24824-4D23-8C40-9CD5-DE379ECE3D81}" destId="{117E0DA3-1ED6-154A-AC4A-493238D3B6AB}" srcOrd="3" destOrd="0" presId="urn:microsoft.com/office/officeart/2005/8/layout/vList3"/>
    <dgm:cxn modelId="{74084DCB-69FA-1C40-BE16-389B5891B166}" type="presParOf" srcId="{D9D24824-4D23-8C40-9CD5-DE379ECE3D81}" destId="{80162706-E5E4-5248-BC15-E965E94D80F3}" srcOrd="4" destOrd="0" presId="urn:microsoft.com/office/officeart/2005/8/layout/vList3"/>
    <dgm:cxn modelId="{B731B2A1-4790-FE48-B3BA-FA0FA36EA0A4}" type="presParOf" srcId="{80162706-E5E4-5248-BC15-E965E94D80F3}" destId="{0073DC11-BC92-924E-8918-73AC3BC1EB3C}" srcOrd="0" destOrd="0" presId="urn:microsoft.com/office/officeart/2005/8/layout/vList3"/>
    <dgm:cxn modelId="{E077941D-3298-C340-A2A0-165AFBE5B7A7}" type="presParOf" srcId="{80162706-E5E4-5248-BC15-E965E94D80F3}" destId="{9AD23973-68BB-854B-A3F3-0B4E0C310989}" srcOrd="1" destOrd="0" presId="urn:microsoft.com/office/officeart/2005/8/layout/vList3"/>
    <dgm:cxn modelId="{60BEE5FF-8A97-9648-879D-B445CAFF5AB7}" type="presParOf" srcId="{D9D24824-4D23-8C40-9CD5-DE379ECE3D81}" destId="{61575635-4F74-034B-97EE-E603D18FEE71}" srcOrd="5" destOrd="0" presId="urn:microsoft.com/office/officeart/2005/8/layout/vList3"/>
    <dgm:cxn modelId="{825F922C-F3CD-5340-AFFC-BECDB04474CF}" type="presParOf" srcId="{D9D24824-4D23-8C40-9CD5-DE379ECE3D81}" destId="{5F9EE0CD-7484-9842-9594-F7F340C0A010}" srcOrd="6" destOrd="0" presId="urn:microsoft.com/office/officeart/2005/8/layout/vList3"/>
    <dgm:cxn modelId="{87A8143B-B535-D140-99E6-0BDE0A81A0C5}" type="presParOf" srcId="{5F9EE0CD-7484-9842-9594-F7F340C0A010}" destId="{794DB040-EAEE-0C45-A2BE-F448F3992D89}" srcOrd="0" destOrd="0" presId="urn:microsoft.com/office/officeart/2005/8/layout/vList3"/>
    <dgm:cxn modelId="{4B411072-94CD-814C-91BF-17208B9433E7}" type="presParOf" srcId="{5F9EE0CD-7484-9842-9594-F7F340C0A010}" destId="{D7FF76A0-ECB5-6043-B3E5-5700D6FF3F95}" srcOrd="1" destOrd="0" presId="urn:microsoft.com/office/officeart/2005/8/layout/vList3"/>
    <dgm:cxn modelId="{9FDA992F-21C0-9048-A059-3DDEFB586C3A}" type="presParOf" srcId="{D9D24824-4D23-8C40-9CD5-DE379ECE3D81}" destId="{298B5998-063A-394E-8C53-F2D0C55F9255}" srcOrd="7" destOrd="0" presId="urn:microsoft.com/office/officeart/2005/8/layout/vList3"/>
    <dgm:cxn modelId="{1DFA732E-723D-244F-98B5-79908F9A1AF1}" type="presParOf" srcId="{D9D24824-4D23-8C40-9CD5-DE379ECE3D81}" destId="{F3BD5169-1417-E043-BA41-02E4AE795F8C}" srcOrd="8" destOrd="0" presId="urn:microsoft.com/office/officeart/2005/8/layout/vList3"/>
    <dgm:cxn modelId="{3C5FFB3A-663F-E142-BD76-BA862B6863C3}" type="presParOf" srcId="{F3BD5169-1417-E043-BA41-02E4AE795F8C}" destId="{9BDD2C22-EDC0-6740-9255-4F6BA48FBAEC}" srcOrd="0" destOrd="0" presId="urn:microsoft.com/office/officeart/2005/8/layout/vList3"/>
    <dgm:cxn modelId="{86B81647-82E0-3640-BC47-AF435952E16F}" type="presParOf" srcId="{F3BD5169-1417-E043-BA41-02E4AE795F8C}" destId="{E8F8F2C1-A5D4-1E41-8ED1-DDBF25D7DAC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4DFDB-97E9-1D4C-979B-ACB7C635B448}">
      <dsp:nvSpPr>
        <dsp:cNvPr id="0" name=""/>
        <dsp:cNvSpPr/>
      </dsp:nvSpPr>
      <dsp:spPr>
        <a:xfrm rot="10800000">
          <a:off x="2287887" y="8450"/>
          <a:ext cx="7075885" cy="2022461"/>
        </a:xfrm>
        <a:prstGeom prst="homePlat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1849" tIns="152400" rIns="284480" bIns="152400" numCol="1" spcCol="1270" anchor="ctr" anchorCtr="0">
          <a:noAutofit/>
        </a:bodyPr>
        <a:lstStyle/>
        <a:p>
          <a:pPr marL="0" lvl="0" indent="0" algn="ctr" defTabSz="1778000">
            <a:lnSpc>
              <a:spcPct val="90000"/>
            </a:lnSpc>
            <a:spcBef>
              <a:spcPct val="0"/>
            </a:spcBef>
            <a:spcAft>
              <a:spcPct val="35000"/>
            </a:spcAft>
            <a:buNone/>
          </a:pPr>
          <a:r>
            <a:rPr lang="da-DK" sz="4000" kern="1200" dirty="0" err="1"/>
            <a:t>Extracting</a:t>
          </a:r>
          <a:r>
            <a:rPr lang="da-DK" sz="4000" kern="1200" dirty="0"/>
            <a:t> .</a:t>
          </a:r>
          <a:r>
            <a:rPr lang="da-DK" sz="4000" kern="1200" dirty="0" err="1"/>
            <a:t>txt</a:t>
          </a:r>
          <a:r>
            <a:rPr lang="da-DK" sz="4000" kern="1200" dirty="0"/>
            <a:t> files </a:t>
          </a:r>
          <a:r>
            <a:rPr lang="da-DK" sz="4000" kern="1200" dirty="0" err="1"/>
            <a:t>using</a:t>
          </a:r>
          <a:r>
            <a:rPr lang="da-DK" sz="4000" kern="1200" dirty="0"/>
            <a:t> </a:t>
          </a:r>
          <a:r>
            <a:rPr lang="da-DK" sz="4000" b="1" kern="1200" dirty="0" err="1"/>
            <a:t>beautiful</a:t>
          </a:r>
          <a:r>
            <a:rPr lang="da-DK" sz="4000" b="1" kern="1200" dirty="0"/>
            <a:t> </a:t>
          </a:r>
          <a:r>
            <a:rPr lang="da-DK" sz="4000" b="1" kern="1200" dirty="0" err="1"/>
            <a:t>soup</a:t>
          </a:r>
          <a:endParaRPr lang="da-DK" sz="4000" b="1" kern="1200" dirty="0"/>
        </a:p>
      </dsp:txBody>
      <dsp:txXfrm rot="10800000">
        <a:off x="2793502" y="8450"/>
        <a:ext cx="6570270" cy="2022461"/>
      </dsp:txXfrm>
    </dsp:sp>
    <dsp:sp modelId="{A46FADAE-8E4D-C742-9A9B-779A1E6773A1}">
      <dsp:nvSpPr>
        <dsp:cNvPr id="0" name=""/>
        <dsp:cNvSpPr/>
      </dsp:nvSpPr>
      <dsp:spPr>
        <a:xfrm>
          <a:off x="1276656" y="8450"/>
          <a:ext cx="2022461" cy="2022461"/>
        </a:xfrm>
        <a:prstGeom prst="ellipse">
          <a:avLst/>
        </a:prstGeom>
        <a:blipFill>
          <a:blip xmlns:r="http://schemas.openxmlformats.org/officeDocument/2006/relationships" r:embed="rId1"/>
          <a:srcRect/>
          <a:stretch>
            <a:fillRect l="-44000" r="-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043AEA-3966-1D45-8257-EE57523B5C8D}">
      <dsp:nvSpPr>
        <dsp:cNvPr id="0" name=""/>
        <dsp:cNvSpPr/>
      </dsp:nvSpPr>
      <dsp:spPr>
        <a:xfrm rot="10800000">
          <a:off x="2287887" y="2634631"/>
          <a:ext cx="7075885" cy="2022461"/>
        </a:xfrm>
        <a:prstGeom prst="homePlat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1849" tIns="152400" rIns="284480" bIns="152400" numCol="1" spcCol="1270" anchor="ctr" anchorCtr="0">
          <a:noAutofit/>
        </a:bodyPr>
        <a:lstStyle/>
        <a:p>
          <a:pPr marL="0" lvl="0" indent="0" algn="ctr" defTabSz="1778000">
            <a:lnSpc>
              <a:spcPct val="90000"/>
            </a:lnSpc>
            <a:spcBef>
              <a:spcPct val="0"/>
            </a:spcBef>
            <a:spcAft>
              <a:spcPct val="35000"/>
            </a:spcAft>
            <a:buNone/>
          </a:pPr>
          <a:r>
            <a:rPr lang="da-DK" sz="4000" kern="1200" dirty="0"/>
            <a:t>(Meta)data </a:t>
          </a:r>
          <a:r>
            <a:rPr lang="da-DK" sz="4000" kern="1200" dirty="0" err="1"/>
            <a:t>extraction</a:t>
          </a:r>
          <a:r>
            <a:rPr lang="da-DK" sz="4000" kern="1200" dirty="0"/>
            <a:t> in </a:t>
          </a:r>
          <a:r>
            <a:rPr lang="da-DK" sz="4000" b="1" kern="1200" dirty="0"/>
            <a:t>R</a:t>
          </a:r>
          <a:r>
            <a:rPr lang="da-DK" sz="4000" kern="1200" dirty="0"/>
            <a:t>. </a:t>
          </a:r>
        </a:p>
      </dsp:txBody>
      <dsp:txXfrm rot="10800000">
        <a:off x="2793502" y="2634631"/>
        <a:ext cx="6570270" cy="2022461"/>
      </dsp:txXfrm>
    </dsp:sp>
    <dsp:sp modelId="{DD93CB5D-AF53-9D4A-A88E-8AF74DFFA0A3}">
      <dsp:nvSpPr>
        <dsp:cNvPr id="0" name=""/>
        <dsp:cNvSpPr/>
      </dsp:nvSpPr>
      <dsp:spPr>
        <a:xfrm>
          <a:off x="1276656" y="2634631"/>
          <a:ext cx="2022461" cy="2022461"/>
        </a:xfrm>
        <a:prstGeom prst="ellipse">
          <a:avLst/>
        </a:prstGeom>
        <a:blipFill>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D23973-68BB-854B-A3F3-0B4E0C310989}">
      <dsp:nvSpPr>
        <dsp:cNvPr id="0" name=""/>
        <dsp:cNvSpPr/>
      </dsp:nvSpPr>
      <dsp:spPr>
        <a:xfrm rot="10800000">
          <a:off x="2287887" y="5260811"/>
          <a:ext cx="7075885" cy="2022461"/>
        </a:xfrm>
        <a:prstGeom prst="homePlat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1849" tIns="152400" rIns="284480" bIns="152400" numCol="1" spcCol="1270" anchor="ctr" anchorCtr="0">
          <a:noAutofit/>
        </a:bodyPr>
        <a:lstStyle/>
        <a:p>
          <a:pPr marL="0" lvl="0" indent="0" algn="ctr" defTabSz="1778000">
            <a:lnSpc>
              <a:spcPct val="90000"/>
            </a:lnSpc>
            <a:spcBef>
              <a:spcPct val="0"/>
            </a:spcBef>
            <a:spcAft>
              <a:spcPct val="35000"/>
            </a:spcAft>
            <a:buNone/>
          </a:pPr>
          <a:r>
            <a:rPr lang="da-DK" sz="4000" kern="1200" dirty="0" err="1"/>
            <a:t>Text</a:t>
          </a:r>
          <a:r>
            <a:rPr lang="da-DK" sz="4000" kern="1200" dirty="0"/>
            <a:t> </a:t>
          </a:r>
          <a:r>
            <a:rPr lang="da-DK" sz="4000" kern="1200" dirty="0" err="1"/>
            <a:t>cleanup</a:t>
          </a:r>
          <a:r>
            <a:rPr lang="da-DK" sz="4000" kern="1200" dirty="0"/>
            <a:t> </a:t>
          </a:r>
          <a:r>
            <a:rPr lang="da-DK" sz="4000" kern="1200" dirty="0" err="1"/>
            <a:t>using</a:t>
          </a:r>
          <a:r>
            <a:rPr lang="da-DK" sz="4000" kern="1200" dirty="0"/>
            <a:t> </a:t>
          </a:r>
          <a:r>
            <a:rPr lang="da-DK" sz="4000" b="1" kern="1200" dirty="0" err="1"/>
            <a:t>nltk</a:t>
          </a:r>
          <a:r>
            <a:rPr lang="da-DK" sz="4000" kern="1200" dirty="0"/>
            <a:t>. Stop </a:t>
          </a:r>
          <a:r>
            <a:rPr lang="da-DK" sz="4000" kern="1200" dirty="0" err="1"/>
            <a:t>word</a:t>
          </a:r>
          <a:r>
            <a:rPr lang="da-DK" sz="4000" kern="1200" dirty="0"/>
            <a:t> removal + </a:t>
          </a:r>
          <a:r>
            <a:rPr lang="da-DK" sz="4000" kern="1200" dirty="0" err="1"/>
            <a:t>lemmatization</a:t>
          </a:r>
          <a:endParaRPr lang="da-DK" sz="4000" kern="1200" dirty="0"/>
        </a:p>
      </dsp:txBody>
      <dsp:txXfrm rot="10800000">
        <a:off x="2793502" y="5260811"/>
        <a:ext cx="6570270" cy="2022461"/>
      </dsp:txXfrm>
    </dsp:sp>
    <dsp:sp modelId="{0073DC11-BC92-924E-8918-73AC3BC1EB3C}">
      <dsp:nvSpPr>
        <dsp:cNvPr id="0" name=""/>
        <dsp:cNvSpPr/>
      </dsp:nvSpPr>
      <dsp:spPr>
        <a:xfrm>
          <a:off x="1276656" y="5260811"/>
          <a:ext cx="2022461" cy="2022461"/>
        </a:xfrm>
        <a:prstGeom prst="ellipse">
          <a:avLst/>
        </a:prstGeom>
        <a:blipFill>
          <a:blip xmlns:r="http://schemas.openxmlformats.org/officeDocument/2006/relationships" r:embed="rId3"/>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FF76A0-ECB5-6043-B3E5-5700D6FF3F95}">
      <dsp:nvSpPr>
        <dsp:cNvPr id="0" name=""/>
        <dsp:cNvSpPr/>
      </dsp:nvSpPr>
      <dsp:spPr>
        <a:xfrm rot="10800000">
          <a:off x="2287887" y="7886992"/>
          <a:ext cx="7075885" cy="2022461"/>
        </a:xfrm>
        <a:prstGeom prst="homePlat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1849" tIns="152400" rIns="284480" bIns="152400" numCol="1" spcCol="1270" anchor="ctr" anchorCtr="0">
          <a:noAutofit/>
        </a:bodyPr>
        <a:lstStyle/>
        <a:p>
          <a:pPr marL="0" lvl="0" indent="0" algn="ctr" defTabSz="1778000">
            <a:lnSpc>
              <a:spcPct val="90000"/>
            </a:lnSpc>
            <a:spcBef>
              <a:spcPct val="0"/>
            </a:spcBef>
            <a:spcAft>
              <a:spcPct val="35000"/>
            </a:spcAft>
            <a:buNone/>
          </a:pPr>
          <a:r>
            <a:rPr lang="da-DK" sz="4000" kern="1200" dirty="0"/>
            <a:t>LDA </a:t>
          </a:r>
          <a:r>
            <a:rPr lang="da-DK" sz="4000" kern="1200" dirty="0" err="1"/>
            <a:t>topic</a:t>
          </a:r>
          <a:r>
            <a:rPr lang="da-DK" sz="4000" kern="1200" dirty="0"/>
            <a:t> </a:t>
          </a:r>
          <a:r>
            <a:rPr lang="da-DK" sz="4000" kern="1200" dirty="0" err="1"/>
            <a:t>modelling</a:t>
          </a:r>
          <a:r>
            <a:rPr lang="da-DK" sz="4000" kern="1200" dirty="0"/>
            <a:t> </a:t>
          </a:r>
          <a:r>
            <a:rPr lang="da-DK" sz="4000" kern="1200" dirty="0" err="1"/>
            <a:t>using</a:t>
          </a:r>
          <a:r>
            <a:rPr lang="da-DK" sz="4000" kern="1200" dirty="0"/>
            <a:t> </a:t>
          </a:r>
          <a:r>
            <a:rPr lang="da-DK" sz="4000" b="1" kern="1200" dirty="0" err="1"/>
            <a:t>gensim</a:t>
          </a:r>
          <a:endParaRPr lang="da-DK" sz="4000" b="1" kern="1200" dirty="0"/>
        </a:p>
      </dsp:txBody>
      <dsp:txXfrm rot="10800000">
        <a:off x="2793502" y="7886992"/>
        <a:ext cx="6570270" cy="2022461"/>
      </dsp:txXfrm>
    </dsp:sp>
    <dsp:sp modelId="{794DB040-EAEE-0C45-A2BE-F448F3992D89}">
      <dsp:nvSpPr>
        <dsp:cNvPr id="0" name=""/>
        <dsp:cNvSpPr/>
      </dsp:nvSpPr>
      <dsp:spPr>
        <a:xfrm>
          <a:off x="1276656" y="7886992"/>
          <a:ext cx="2022461" cy="202246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F8F2C1-A5D4-1E41-8ED1-DDBF25D7DAC0}">
      <dsp:nvSpPr>
        <dsp:cNvPr id="0" name=""/>
        <dsp:cNvSpPr/>
      </dsp:nvSpPr>
      <dsp:spPr>
        <a:xfrm rot="10800000">
          <a:off x="2287887" y="10513173"/>
          <a:ext cx="7075885" cy="2022461"/>
        </a:xfrm>
        <a:prstGeom prst="homePlat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1849" tIns="152400" rIns="284480" bIns="152400" numCol="1" spcCol="1270" anchor="ctr" anchorCtr="0">
          <a:noAutofit/>
        </a:bodyPr>
        <a:lstStyle/>
        <a:p>
          <a:pPr marL="0" lvl="0" indent="0" algn="ctr" defTabSz="1778000">
            <a:lnSpc>
              <a:spcPct val="90000"/>
            </a:lnSpc>
            <a:spcBef>
              <a:spcPct val="0"/>
            </a:spcBef>
            <a:spcAft>
              <a:spcPct val="35000"/>
            </a:spcAft>
            <a:buNone/>
          </a:pPr>
          <a:r>
            <a:rPr lang="da-DK" sz="4000" kern="1200" dirty="0" err="1"/>
            <a:t>Visualization</a:t>
          </a:r>
          <a:r>
            <a:rPr lang="da-DK" sz="4000" kern="1200" dirty="0"/>
            <a:t> </a:t>
          </a:r>
          <a:r>
            <a:rPr lang="da-DK" sz="4000" kern="1200" dirty="0" err="1"/>
            <a:t>using</a:t>
          </a:r>
          <a:r>
            <a:rPr lang="da-DK" sz="4000" kern="1200" dirty="0"/>
            <a:t> </a:t>
          </a:r>
          <a:r>
            <a:rPr lang="da-DK" sz="4000" b="1" kern="1200" dirty="0" err="1"/>
            <a:t>matplotlib</a:t>
          </a:r>
          <a:r>
            <a:rPr lang="da-DK" sz="4000" kern="1200" dirty="0"/>
            <a:t> and </a:t>
          </a:r>
          <a:r>
            <a:rPr lang="da-DK" sz="4000" b="1" kern="1200" dirty="0" err="1"/>
            <a:t>ggplot</a:t>
          </a:r>
          <a:endParaRPr lang="da-DK" sz="4000" b="1" kern="1200" dirty="0"/>
        </a:p>
      </dsp:txBody>
      <dsp:txXfrm rot="10800000">
        <a:off x="2793502" y="10513173"/>
        <a:ext cx="6570270" cy="2022461"/>
      </dsp:txXfrm>
    </dsp:sp>
    <dsp:sp modelId="{9BDD2C22-EDC0-6740-9255-4F6BA48FBAEC}">
      <dsp:nvSpPr>
        <dsp:cNvPr id="0" name=""/>
        <dsp:cNvSpPr/>
      </dsp:nvSpPr>
      <dsp:spPr>
        <a:xfrm>
          <a:off x="1276656" y="10513173"/>
          <a:ext cx="2022461" cy="2022461"/>
        </a:xfrm>
        <a:prstGeom prst="ellipse">
          <a:avLst/>
        </a:prstGeom>
        <a:blipFill>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12/6/19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‹nr.›</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a:t>
            </a:fld>
            <a:endParaRPr lang="en-US"/>
          </a:p>
        </p:txBody>
      </p:sp>
    </p:spTree>
    <p:extLst>
      <p:ext uri="{BB962C8B-B14F-4D97-AF65-F5344CB8AC3E}">
        <p14:creationId xmlns:p14="http://schemas.microsoft.com/office/powerpoint/2010/main" val="211049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3</a:t>
            </a:fld>
            <a:endParaRPr lang="en-US"/>
          </a:p>
        </p:txBody>
      </p:sp>
    </p:spTree>
    <p:extLst>
      <p:ext uri="{BB962C8B-B14F-4D97-AF65-F5344CB8AC3E}">
        <p14:creationId xmlns:p14="http://schemas.microsoft.com/office/powerpoint/2010/main" val="972003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23</a:t>
            </a:fld>
            <a:endParaRPr lang="en-US"/>
          </a:p>
        </p:txBody>
      </p:sp>
    </p:spTree>
    <p:extLst>
      <p:ext uri="{BB962C8B-B14F-4D97-AF65-F5344CB8AC3E}">
        <p14:creationId xmlns:p14="http://schemas.microsoft.com/office/powerpoint/2010/main" val="136651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24</a:t>
            </a:fld>
            <a:endParaRPr lang="en-US"/>
          </a:p>
        </p:txBody>
      </p:sp>
    </p:spTree>
    <p:extLst>
      <p:ext uri="{BB962C8B-B14F-4D97-AF65-F5344CB8AC3E}">
        <p14:creationId xmlns:p14="http://schemas.microsoft.com/office/powerpoint/2010/main" val="2297567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3087928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156738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679010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767516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2"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256505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83361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227921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2"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354283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2"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3709582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2271926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7"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2"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294605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‹nr.›</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12/6/19</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‹nr.›</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12/6/19</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‹nr.›</a:t>
            </a:fld>
            <a:endParaRPr lang="en-US"/>
          </a:p>
        </p:txBody>
      </p:sp>
    </p:spTree>
    <p:extLst>
      <p:ext uri="{BB962C8B-B14F-4D97-AF65-F5344CB8AC3E}">
        <p14:creationId xmlns:p14="http://schemas.microsoft.com/office/powerpoint/2010/main" val="3359141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qrcode-monkey.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biorender.com/"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ribbble.com/"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www.milank.de/documents/kloewer_egu.pdf" TargetMode="External"/><Relationship Id="rId2" Type="http://schemas.openxmlformats.org/officeDocument/2006/relationships/hyperlink" Target="https://twitter.com/milankloewer" TargetMode="Externa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mikemorrison" TargetMode="External"/><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jesshlay" TargetMode="Externa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s://twitter.com/RhondaVSharpe" TargetMode="External"/><Relationship Id="rId3" Type="http://schemas.openxmlformats.org/officeDocument/2006/relationships/image" Target="../media/image43.jpeg"/><Relationship Id="rId7" Type="http://schemas.openxmlformats.org/officeDocument/2006/relationships/hyperlink" Target="https://twitter.com/ramya_ramaswami" TargetMode="External"/><Relationship Id="rId12" Type="http://schemas.openxmlformats.org/officeDocument/2006/relationships/image" Target="../media/image47.jpg"/><Relationship Id="rId2" Type="http://schemas.openxmlformats.org/officeDocument/2006/relationships/image" Target="../media/image42.jpeg"/><Relationship Id="rId1" Type="http://schemas.openxmlformats.org/officeDocument/2006/relationships/slideLayout" Target="../slideLayouts/slideLayout13.xml"/><Relationship Id="rId6" Type="http://schemas.openxmlformats.org/officeDocument/2006/relationships/image" Target="../media/image44.jpeg"/><Relationship Id="rId11" Type="http://schemas.openxmlformats.org/officeDocument/2006/relationships/hyperlink" Target="https://twitter.com/BrzezinskiRafi" TargetMode="External"/><Relationship Id="rId5" Type="http://schemas.openxmlformats.org/officeDocument/2006/relationships/hyperlink" Target="https://twitter.com/SPrinceWare/status/1125938979789053952" TargetMode="External"/><Relationship Id="rId10" Type="http://schemas.openxmlformats.org/officeDocument/2006/relationships/image" Target="../media/image46.png"/><Relationship Id="rId4" Type="http://schemas.openxmlformats.org/officeDocument/2006/relationships/hyperlink" Target="https://twitter.com/MattKuhnDVM/status/1125754432740896770" TargetMode="External"/><Relationship Id="rId9" Type="http://schemas.openxmlformats.org/officeDocument/2006/relationships/hyperlink" Target="https://twitter.com/nora_balbo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osf.io/g6xsm/" TargetMode="External"/><Relationship Id="rId3" Type="http://schemas.openxmlformats.org/officeDocument/2006/relationships/hyperlink" Target="https://t.co/UsW4crrPZO?amp=1" TargetMode="External"/><Relationship Id="rId7" Type="http://schemas.openxmlformats.org/officeDocument/2006/relationships/image" Target="../media/image51.png"/><Relationship Id="rId2" Type="http://schemas.openxmlformats.org/officeDocument/2006/relationships/image" Target="../media/image48.jpeg"/><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hyperlink" Target="https://twitter.com/mikemorrison" TargetMode="External"/><Relationship Id="rId4" Type="http://schemas.openxmlformats.org/officeDocument/2006/relationships/hyperlink" Target="https://twitter.com/brentthorne18/status/1115096937366208512" TargetMode="External"/><Relationship Id="rId9" Type="http://schemas.openxmlformats.org/officeDocument/2006/relationships/hyperlink" Target="https://twitter.com/brentthorne18"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hyperlink" Target="https://www.overleaf.com/latex/templates/better-poster-latex-template/gmkgjvxqbyyt" TargetMode="External"/><Relationship Id="rId7" Type="http://schemas.openxmlformats.org/officeDocument/2006/relationships/image" Target="../media/image54.svg"/><Relationship Id="rId12" Type="http://schemas.openxmlformats.org/officeDocument/2006/relationships/image" Target="../media/image58.jpeg"/><Relationship Id="rId2" Type="http://schemas.openxmlformats.org/officeDocument/2006/relationships/hyperlink" Target="https://twitter.com/sina_lana" TargetMode="External"/><Relationship Id="rId1" Type="http://schemas.openxmlformats.org/officeDocument/2006/relationships/slideLayout" Target="../slideLayouts/slideLayout13.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hyperlink" Target="https://twitter.com/rtsbailo" TargetMode="External"/><Relationship Id="rId10" Type="http://schemas.openxmlformats.org/officeDocument/2006/relationships/hyperlink" Target="https://github.com/LanaSina/better_poster_latex" TargetMode="External"/><Relationship Id="rId4" Type="http://schemas.openxmlformats.org/officeDocument/2006/relationships/image" Target="../media/image52.png"/><Relationship Id="rId9" Type="http://schemas.openxmlformats.org/officeDocument/2006/relationships/image" Target="../media/image56.sv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0.png"/><Relationship Id="rId7" Type="http://schemas.openxmlformats.org/officeDocument/2006/relationships/hyperlink" Target="https://osf.io/n3e8x/" TargetMode="External"/><Relationship Id="rId2" Type="http://schemas.openxmlformats.org/officeDocument/2006/relationships/hyperlink" Target="https://osf.io/td9sp/" TargetMode="External"/><Relationship Id="rId1" Type="http://schemas.openxmlformats.org/officeDocument/2006/relationships/slideLayout" Target="../slideLayouts/slideLayout13.xml"/><Relationship Id="rId6" Type="http://schemas.openxmlformats.org/officeDocument/2006/relationships/hyperlink" Target="https://osf.io/3dfwa/" TargetMode="External"/><Relationship Id="rId5" Type="http://schemas.openxmlformats.org/officeDocument/2006/relationships/image" Target="../media/image61.png"/><Relationship Id="rId4" Type="http://schemas.openxmlformats.org/officeDocument/2006/relationships/hyperlink" Target="https://osf.io/nk8gh/" TargetMode="External"/><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osf.io/ck68a/"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6.sv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SarraceniaMason" TargetMode="External"/><Relationship Id="rId3" Type="http://schemas.openxmlformats.org/officeDocument/2006/relationships/image" Target="../media/image67.jpe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8.jpeg"/><Relationship Id="rId5" Type="http://schemas.openxmlformats.org/officeDocument/2006/relationships/hyperlink" Target="https://twitter.com/derektoplasm" TargetMode="External"/><Relationship Id="rId10" Type="http://schemas.openxmlformats.org/officeDocument/2006/relationships/image" Target="../media/image70.jpeg"/><Relationship Id="rId4" Type="http://schemas.openxmlformats.org/officeDocument/2006/relationships/hyperlink" Target="https://derekcrowe.net/butterposter" TargetMode="External"/><Relationship Id="rId9" Type="http://schemas.openxmlformats.org/officeDocument/2006/relationships/hyperlink" Target="https://osf.io/zkmvw/"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72.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hyperlink" Target="https://twitter.com/kristinrojasmd" TargetMode="External"/><Relationship Id="rId3" Type="http://schemas.openxmlformats.org/officeDocument/2006/relationships/hyperlink" Target="https://www.qrcode-monkey.com/" TargetMode="External"/><Relationship Id="rId7" Type="http://schemas.openxmlformats.org/officeDocument/2006/relationships/image" Target="../media/image75.png"/><Relationship Id="rId2" Type="http://schemas.openxmlformats.org/officeDocument/2006/relationships/hyperlink" Target="https://linktr.ee/" TargetMode="External"/><Relationship Id="rId1" Type="http://schemas.openxmlformats.org/officeDocument/2006/relationships/slideLayout" Target="../slideLayouts/slideLayout2.xml"/><Relationship Id="rId6" Type="http://schemas.openxmlformats.org/officeDocument/2006/relationships/hyperlink" Target="https://twitter.com/kristinrojasmd/status/1124418213050298368" TargetMode="External"/><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nngroup.com/videos/plain-language-for-experts/" TargetMode="External"/><Relationship Id="rId2" Type="http://schemas.openxmlformats.org/officeDocument/2006/relationships/hyperlink" Target="https://www.nngroup.com/articles/inverted-pyramid" TargetMode="External"/><Relationship Id="rId1" Type="http://schemas.openxmlformats.org/officeDocument/2006/relationships/slideLayout" Target="../slideLayouts/slideLayout2.xml"/><Relationship Id="rId6" Type="http://schemas.openxmlformats.org/officeDocument/2006/relationships/hyperlink" Target="https://www.nngroup.com/articles/minimize-cognitive-load/" TargetMode="External"/><Relationship Id="rId5" Type="http://schemas.openxmlformats.org/officeDocument/2006/relationships/hyperlink" Target="https://www.nngroup.com/articles/interaction-cost-definition/" TargetMode="External"/><Relationship Id="rId4" Type="http://schemas.openxmlformats.org/officeDocument/2006/relationships/hyperlink" Target="https://www.nngroup.com/articles/plain-language-expert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hyperlink" Target="https://t.co/GULAAofwRm?amp=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drElsje" TargetMode="External"/><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hyperlink" Target="https://twitter.com/branden0walker" TargetMode="External"/><Relationship Id="rId13" Type="http://schemas.openxmlformats.org/officeDocument/2006/relationships/image" Target="../media/image22.png"/><Relationship Id="rId3" Type="http://schemas.openxmlformats.org/officeDocument/2006/relationships/hyperlink" Target="https://twitter.com/mnthydro" TargetMode="External"/><Relationship Id="rId7" Type="http://schemas.openxmlformats.org/officeDocument/2006/relationships/image" Target="../media/image19.jpeg"/><Relationship Id="rId12" Type="http://schemas.openxmlformats.org/officeDocument/2006/relationships/hyperlink" Target="https://twitter.com/americoamorim" TargetMode="External"/><Relationship Id="rId2" Type="http://schemas.openxmlformats.org/officeDocument/2006/relationships/hyperlink" Target="https://twitter.com/hydrogawker" TargetMode="External"/><Relationship Id="rId1" Type="http://schemas.openxmlformats.org/officeDocument/2006/relationships/slideLayout" Target="../slideLayouts/slideLayout13.xml"/><Relationship Id="rId6" Type="http://schemas.openxmlformats.org/officeDocument/2006/relationships/hyperlink" Target="https://twitter.com/mikemorrison" TargetMode="External"/><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hyperlink" Target="https://twitter.com/SarraceniaMason" TargetMode="External"/><Relationship Id="rId4" Type="http://schemas.openxmlformats.org/officeDocument/2006/relationships/image" Target="../media/image17.jpeg"/><Relationship Id="rId9" Type="http://schemas.openxmlformats.org/officeDocument/2006/relationships/image" Target="../media/image20.png"/><Relationship Id="rId14" Type="http://schemas.openxmlformats.org/officeDocument/2006/relationships/hyperlink" Target="https://twitter.com/nasaman58"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twitter.com/ElzaRechtman/status/1121783109480009729" TargetMode="External"/><Relationship Id="rId3" Type="http://schemas.openxmlformats.org/officeDocument/2006/relationships/image" Target="../media/image24.jpeg"/><Relationship Id="rId7" Type="http://schemas.openxmlformats.org/officeDocument/2006/relationships/hyperlink" Target="https://twitter.com/MCLaScience/status/1122505413386231810" TargetMode="External"/><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hyperlink" Target="https://twitter.com/DStroumsa/status/1125164961611833344" TargetMode="External"/><Relationship Id="rId11" Type="http://schemas.openxmlformats.org/officeDocument/2006/relationships/hyperlink" Target="https://twitter.com/akreutzer82" TargetMode="External"/><Relationship Id="rId5" Type="http://schemas.openxmlformats.org/officeDocument/2006/relationships/image" Target="../media/image26.jpeg"/><Relationship Id="rId10" Type="http://schemas.openxmlformats.org/officeDocument/2006/relationships/image" Target="../media/image27.jpeg"/><Relationship Id="rId4" Type="http://schemas.openxmlformats.org/officeDocument/2006/relationships/image" Target="../media/image25.jpeg"/><Relationship Id="rId9" Type="http://schemas.openxmlformats.org/officeDocument/2006/relationships/hyperlink" Target="https://twitter.com/mikemorrison"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hyperlink" Target="https://twistedsifter.com/2012/10/billboards-with-quirky-science-facts-science-world/" TargetMode="External"/><Relationship Id="rId1" Type="http://schemas.openxmlformats.org/officeDocument/2006/relationships/slideLayout" Target="../slideLayouts/slideLayout1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thenounproject.com/"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vectorstock.com/" TargetMode="External"/><Relationship Id="rId2" Type="http://schemas.openxmlformats.org/officeDocument/2006/relationships/hyperlink" Target="https://vectorstock.com/" TargetMode="External"/><Relationship Id="rId1" Type="http://schemas.openxmlformats.org/officeDocument/2006/relationships/slideLayout" Target="../slideLayouts/slideLayout13.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14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0819F-FE92-412D-A3A4-C7AB34024A65}"/>
              </a:ext>
            </a:extLst>
          </p:cNvPr>
          <p:cNvSpPr>
            <a:spLocks noGrp="1"/>
          </p:cNvSpPr>
          <p:nvPr>
            <p:ph type="title"/>
          </p:nvPr>
        </p:nvSpPr>
        <p:spPr>
          <a:xfrm>
            <a:off x="3394710" y="5654043"/>
            <a:ext cx="42588180" cy="18318473"/>
          </a:xfrm>
        </p:spPr>
        <p:txBody>
          <a:bodyPr>
            <a:normAutofit fontScale="90000"/>
          </a:bodyPr>
          <a:lstStyle/>
          <a:p>
            <a:pPr>
              <a:lnSpc>
                <a:spcPct val="120000"/>
              </a:lnSpc>
            </a:pPr>
            <a:r>
              <a:rPr lang="en-US" b="1" dirty="0">
                <a:solidFill>
                  <a:srgbClr val="E1BEE7"/>
                </a:solidFill>
                <a:latin typeface="Verdana" panose="020B0604030504040204" pitchFamily="34" charset="0"/>
                <a:ea typeface="Verdana" panose="020B0604030504040204" pitchFamily="34" charset="0"/>
              </a:rPr>
              <a:t>Notes:</a:t>
            </a:r>
            <a:r>
              <a:rPr lang="en-US" b="1" dirty="0">
                <a:solidFill>
                  <a:schemeClr val="bg1"/>
                </a:solidFill>
                <a:latin typeface="Verdana" panose="020B0604030504040204" pitchFamily="34" charset="0"/>
                <a:ea typeface="Verdana" panose="020B0604030504040204" pitchFamily="34" charset="0"/>
              </a:rPr>
              <a:t> </a:t>
            </a:r>
            <a:br>
              <a:rPr lang="en-US" dirty="0">
                <a:solidFill>
                  <a:schemeClr val="bg1"/>
                </a:solidFill>
                <a:latin typeface="Verdana" panose="020B0604030504040204" pitchFamily="34" charset="0"/>
                <a:ea typeface="Verdana" panose="020B0604030504040204" pitchFamily="34" charset="0"/>
              </a:rPr>
            </a:br>
            <a:r>
              <a:rPr lang="en-US" sz="14700" dirty="0">
                <a:solidFill>
                  <a:schemeClr val="bg1"/>
                </a:solidFill>
                <a:latin typeface="Verdana" panose="020B0604030504040204" pitchFamily="34" charset="0"/>
                <a:ea typeface="Verdana" panose="020B0604030504040204" pitchFamily="34" charset="0"/>
              </a:rPr>
              <a:t>1. </a:t>
            </a:r>
            <a:r>
              <a:rPr lang="en-US" sz="14700" b="1" dirty="0">
                <a:solidFill>
                  <a:schemeClr val="bg1"/>
                </a:solidFill>
                <a:latin typeface="Verdana" panose="020B0604030504040204" pitchFamily="34" charset="0"/>
                <a:ea typeface="Verdana" panose="020B0604030504040204" pitchFamily="34" charset="0"/>
              </a:rPr>
              <a:t>Correct fonts</a:t>
            </a:r>
            <a:r>
              <a:rPr lang="en-US" sz="14700" dirty="0">
                <a:solidFill>
                  <a:schemeClr val="bg1"/>
                </a:solidFill>
                <a:latin typeface="Verdana" panose="020B0604030504040204" pitchFamily="34" charset="0"/>
                <a:ea typeface="Verdana" panose="020B0604030504040204" pitchFamily="34" charset="0"/>
              </a:rPr>
              <a:t> won’t load until you open this in PowerPoint</a:t>
            </a:r>
            <a:r>
              <a:rPr lang="en-US" sz="14700" dirty="0">
                <a:solidFill>
                  <a:srgbClr val="757575"/>
                </a:solidFill>
                <a:latin typeface="Verdana" panose="020B0604030504040204" pitchFamily="34" charset="0"/>
                <a:ea typeface="Verdana" panose="020B0604030504040204" pitchFamily="34" charset="0"/>
              </a:rPr>
              <a:t> </a:t>
            </a:r>
            <a:r>
              <a:rPr lang="en-US" sz="14700" dirty="0">
                <a:solidFill>
                  <a:srgbClr val="9E9E9E"/>
                </a:solidFill>
                <a:latin typeface="Verdana" panose="020B0604030504040204" pitchFamily="34" charset="0"/>
                <a:ea typeface="Verdana" panose="020B0604030504040204" pitchFamily="34" charset="0"/>
              </a:rPr>
              <a:t>(e.g., if you’re previewing this in your browser it’ll look uglier than it actually is)</a:t>
            </a:r>
            <a:r>
              <a:rPr lang="en-US" sz="14700" dirty="0">
                <a:solidFill>
                  <a:schemeClr val="bg1"/>
                </a:solidFill>
                <a:latin typeface="Verdana" panose="020B0604030504040204" pitchFamily="34" charset="0"/>
                <a:ea typeface="Verdana" panose="020B0604030504040204" pitchFamily="34" charset="0"/>
              </a:rPr>
              <a:t>.</a:t>
            </a:r>
            <a:br>
              <a:rPr lang="en-US" sz="14700" dirty="0">
                <a:solidFill>
                  <a:schemeClr val="bg1"/>
                </a:solidFill>
                <a:latin typeface="Verdana" panose="020B0604030504040204" pitchFamily="34" charset="0"/>
                <a:ea typeface="Verdana" panose="020B0604030504040204" pitchFamily="34" charset="0"/>
              </a:rPr>
            </a:br>
            <a:br>
              <a:rPr lang="en-US" sz="14700" dirty="0">
                <a:solidFill>
                  <a:schemeClr val="bg1"/>
                </a:solidFill>
                <a:latin typeface="Verdana" panose="020B0604030504040204" pitchFamily="34" charset="0"/>
                <a:ea typeface="Verdana" panose="020B0604030504040204" pitchFamily="34" charset="0"/>
              </a:rPr>
            </a:br>
            <a:r>
              <a:rPr lang="en-US" sz="14700" dirty="0">
                <a:solidFill>
                  <a:schemeClr val="bg1"/>
                </a:solidFill>
                <a:latin typeface="Verdana" panose="020B0604030504040204" pitchFamily="34" charset="0"/>
                <a:ea typeface="Verdana" panose="020B0604030504040204" pitchFamily="34" charset="0"/>
              </a:rPr>
              <a:t>2. Generate </a:t>
            </a:r>
            <a:r>
              <a:rPr lang="en-US" sz="14700" b="1" dirty="0">
                <a:solidFill>
                  <a:schemeClr val="bg1"/>
                </a:solidFill>
                <a:latin typeface="Verdana" panose="020B0604030504040204" pitchFamily="34" charset="0"/>
                <a:ea typeface="Verdana" panose="020B0604030504040204" pitchFamily="34" charset="0"/>
              </a:rPr>
              <a:t>QR</a:t>
            </a:r>
            <a:r>
              <a:rPr lang="en-US" sz="14700" dirty="0">
                <a:solidFill>
                  <a:schemeClr val="bg1"/>
                </a:solidFill>
                <a:latin typeface="Verdana" panose="020B0604030504040204" pitchFamily="34" charset="0"/>
                <a:ea typeface="Verdana" panose="020B0604030504040204" pitchFamily="34" charset="0"/>
              </a:rPr>
              <a:t> codes here:</a:t>
            </a:r>
            <a:br>
              <a:rPr lang="en-US" sz="14700" dirty="0">
                <a:solidFill>
                  <a:schemeClr val="bg1"/>
                </a:solidFill>
                <a:latin typeface="Verdana" panose="020B0604030504040204" pitchFamily="34" charset="0"/>
                <a:ea typeface="Verdana" panose="020B0604030504040204" pitchFamily="34" charset="0"/>
              </a:rPr>
            </a:br>
            <a:r>
              <a:rPr lang="en-US" sz="9600" dirty="0">
                <a:latin typeface="Verdana" panose="020B0604030504040204" pitchFamily="34" charset="0"/>
                <a:ea typeface="Verdana" panose="020B0604030504040204" pitchFamily="34" charset="0"/>
                <a:cs typeface="Arial" panose="020B0604020202020204" pitchFamily="34" charset="0"/>
                <a:hlinkClick r:id="rId2"/>
              </a:rPr>
              <a:t>https://www.qrcode-monkey.com/</a:t>
            </a:r>
            <a:br>
              <a:rPr lang="en-US" sz="14700" dirty="0">
                <a:solidFill>
                  <a:schemeClr val="bg1"/>
                </a:solidFill>
                <a:latin typeface="Verdana" panose="020B0604030504040204" pitchFamily="34" charset="0"/>
                <a:ea typeface="Verdana" panose="020B0604030504040204" pitchFamily="34" charset="0"/>
              </a:rPr>
            </a:br>
            <a:endParaRPr lang="en-US"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74961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solidFill>
                  <a:schemeClr val="bg1"/>
                </a:solidFill>
                <a:latin typeface="Lato Black" panose="020F0A02020204030203" pitchFamily="34" charset="0"/>
                <a:hlinkClick r:id="rId2"/>
              </a:rPr>
              <a:t>http://BioRender.com</a:t>
            </a:r>
            <a:endParaRPr lang="en-US" sz="8800" dirty="0"/>
          </a:p>
        </p:txBody>
      </p:sp>
      <p:pic>
        <p:nvPicPr>
          <p:cNvPr id="2" name="Picture 1">
            <a:extLst>
              <a:ext uri="{FF2B5EF4-FFF2-40B4-BE49-F238E27FC236}">
                <a16:creationId xmlns:a16="http://schemas.microsoft.com/office/drawing/2014/main" id="{51E170E9-5BF9-4794-AE70-F09ED5962CB2}"/>
              </a:ext>
            </a:extLst>
          </p:cNvPr>
          <p:cNvPicPr>
            <a:picLocks noChangeAspect="1"/>
          </p:cNvPicPr>
          <p:nvPr/>
        </p:nvPicPr>
        <p:blipFill>
          <a:blip r:embed="rId3"/>
          <a:stretch>
            <a:fillRect/>
          </a:stretch>
        </p:blipFill>
        <p:spPr>
          <a:xfrm>
            <a:off x="11850614" y="8032400"/>
            <a:ext cx="25676372" cy="18342779"/>
          </a:xfrm>
          <a:prstGeom prst="rect">
            <a:avLst/>
          </a:prstGeom>
        </p:spPr>
      </p:pic>
      <p:sp>
        <p:nvSpPr>
          <p:cNvPr id="9" name="Title 1">
            <a:extLst>
              <a:ext uri="{FF2B5EF4-FFF2-40B4-BE49-F238E27FC236}">
                <a16:creationId xmlns:a16="http://schemas.microsoft.com/office/drawing/2014/main" id="{9C20C6E8-8562-4739-97B7-8AA5821965E4}"/>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create </a:t>
            </a:r>
            <a:r>
              <a:rPr lang="en-US" sz="14700" dirty="0">
                <a:solidFill>
                  <a:schemeClr val="bg1"/>
                </a:solidFill>
                <a:latin typeface="Lato Black" panose="020F0A02020204030203" pitchFamily="34" charset="0"/>
                <a:ea typeface="Lato Thin" panose="020F0502020204030203" pitchFamily="34" charset="0"/>
                <a:cs typeface="Lato Thin" panose="020F0502020204030203" pitchFamily="34" charset="0"/>
              </a:rPr>
              <a:t>biology figures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with</a:t>
            </a:r>
            <a:br>
              <a:rPr lang="en-US" dirty="0">
                <a:solidFill>
                  <a:schemeClr val="bg1"/>
                </a:solidFill>
                <a:latin typeface="Lato Black" panose="020F0A02020204030203" pitchFamily="34" charset="0"/>
              </a:rPr>
            </a:br>
            <a:r>
              <a:rPr lang="en-US" dirty="0">
                <a:solidFill>
                  <a:srgbClr val="EA4C89"/>
                </a:solidFill>
                <a:latin typeface="Lato Black" panose="020F0A02020204030203" pitchFamily="34" charset="0"/>
                <a:hlinkClick r:id="rId2">
                  <a:extLst>
                    <a:ext uri="{A12FA001-AC4F-418D-AE19-62706E023703}">
                      <ahyp:hlinkClr xmlns:ahyp="http://schemas.microsoft.com/office/drawing/2018/hyperlinkcolor" val="tx"/>
                    </a:ext>
                  </a:extLst>
                </a:hlinkClick>
              </a:rPr>
              <a:t>BioRender.com</a:t>
            </a:r>
            <a:endParaRPr lang="en-US" dirty="0">
              <a:solidFill>
                <a:srgbClr val="EA4C89"/>
              </a:solidFill>
              <a:latin typeface="Lato Hairline" panose="020F0202020204030203" pitchFamily="34" charset="0"/>
            </a:endParaRPr>
          </a:p>
        </p:txBody>
      </p:sp>
    </p:spTree>
    <p:extLst>
      <p:ext uri="{BB962C8B-B14F-4D97-AF65-F5344CB8AC3E}">
        <p14:creationId xmlns:p14="http://schemas.microsoft.com/office/powerpoint/2010/main" val="2315730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fontScale="90000"/>
          </a:bodyPr>
          <a:lstStyle/>
          <a:p>
            <a:pPr>
              <a:lnSpc>
                <a:spcPct val="100000"/>
              </a:lnSpc>
            </a:pPr>
            <a:r>
              <a:rPr lang="en-US" sz="12300" dirty="0">
                <a:solidFill>
                  <a:schemeClr val="bg1"/>
                </a:solidFill>
                <a:latin typeface="Lato Black" panose="020F0A02020204030203" pitchFamily="34" charset="0"/>
                <a:ea typeface="Lato Semibold" panose="020F0502020204030203" pitchFamily="34" charset="0"/>
                <a:cs typeface="Lato Semibold" panose="020F0502020204030203" pitchFamily="34" charset="0"/>
              </a:rPr>
              <a:t>Stuck on a design dilemma?</a:t>
            </a:r>
            <a:r>
              <a:rPr lang="en-US" sz="12300" dirty="0">
                <a:solidFill>
                  <a:srgbClr val="FFA726"/>
                </a:solidFill>
                <a:latin typeface="Lato Semibold" panose="020F0502020204030203" pitchFamily="34" charset="0"/>
                <a:ea typeface="Lato Semibold" panose="020F0502020204030203" pitchFamily="34" charset="0"/>
                <a:cs typeface="Lato Semibold" panose="020F0502020204030203" pitchFamily="34" charset="0"/>
              </a:rPr>
              <a:t>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Do what other designers do! Go to </a:t>
            </a:r>
            <a:r>
              <a:rPr lang="en-US" sz="12300" dirty="0">
                <a:solidFill>
                  <a:srgbClr val="EA4C89"/>
                </a:solidFill>
                <a:latin typeface="Lato Black" panose="020F0A02020204030203" pitchFamily="34" charset="0"/>
                <a:ea typeface="Lato Thin" panose="020F0502020204030203" pitchFamily="34" charset="0"/>
                <a:cs typeface="Lato Thin" panose="020F0502020204030203" pitchFamily="34" charset="0"/>
              </a:rPr>
              <a:t>dribbble.com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and scroll through stuff until a solution jumps out at you.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Try searching</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posters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graph</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lumMod val="65000"/>
                </a:schemeClr>
              </a:solidFill>
              <a:latin typeface="Lato Thin" panose="020F0502020204030203" pitchFamily="34" charset="0"/>
              <a:ea typeface="Lato Thin" panose="020F0502020204030203" pitchFamily="34" charset="0"/>
              <a:cs typeface="Lato Thin"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hlinkClick r:id="rId2"/>
              </a:rPr>
              <a:t>https://dribbble.com/</a:t>
            </a:r>
            <a:endParaRPr lang="en-US" sz="8800" dirty="0"/>
          </a:p>
        </p:txBody>
      </p:sp>
      <p:pic>
        <p:nvPicPr>
          <p:cNvPr id="7" name="Picture 6">
            <a:extLst>
              <a:ext uri="{FF2B5EF4-FFF2-40B4-BE49-F238E27FC236}">
                <a16:creationId xmlns:a16="http://schemas.microsoft.com/office/drawing/2014/main" id="{52A924EA-C439-465C-8A43-AA33102CF8BB}"/>
              </a:ext>
            </a:extLst>
          </p:cNvPr>
          <p:cNvPicPr>
            <a:picLocks noChangeAspect="1"/>
          </p:cNvPicPr>
          <p:nvPr/>
        </p:nvPicPr>
        <p:blipFill>
          <a:blip r:embed="rId3"/>
          <a:stretch>
            <a:fillRect/>
          </a:stretch>
        </p:blipFill>
        <p:spPr>
          <a:xfrm>
            <a:off x="11597353" y="8382019"/>
            <a:ext cx="26182892" cy="17693990"/>
          </a:xfrm>
          <a:prstGeom prst="rect">
            <a:avLst/>
          </a:prstGeom>
          <a:ln>
            <a:solidFill>
              <a:schemeClr val="bg1"/>
            </a:solidFill>
          </a:ln>
        </p:spPr>
      </p:pic>
    </p:spTree>
    <p:extLst>
      <p:ext uri="{BB962C8B-B14F-4D97-AF65-F5344CB8AC3E}">
        <p14:creationId xmlns:p14="http://schemas.microsoft.com/office/powerpoint/2010/main" val="387532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BE9"/>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80B76EC-CB09-4E6A-88FA-AEB8DEAF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0"/>
            <a:ext cx="37033200" cy="24517350"/>
          </a:xfrm>
          <a:prstGeom prst="rect">
            <a:avLst/>
          </a:prstGeom>
        </p:spPr>
      </p:pic>
      <p:sp>
        <p:nvSpPr>
          <p:cNvPr id="6" name="TextBox 5">
            <a:extLst>
              <a:ext uri="{FF2B5EF4-FFF2-40B4-BE49-F238E27FC236}">
                <a16:creationId xmlns:a16="http://schemas.microsoft.com/office/drawing/2014/main" id="{68A52B70-A07B-4CED-928A-F784B2A39E63}"/>
              </a:ext>
            </a:extLst>
          </p:cNvPr>
          <p:cNvSpPr txBox="1"/>
          <p:nvPr/>
        </p:nvSpPr>
        <p:spPr>
          <a:xfrm>
            <a:off x="9069540" y="20420838"/>
            <a:ext cx="34135860" cy="5401479"/>
          </a:xfrm>
          <a:prstGeom prst="rect">
            <a:avLst/>
          </a:prstGeom>
          <a:noFill/>
        </p:spPr>
        <p:txBody>
          <a:bodyPr wrap="square" rtlCol="0">
            <a:spAutoFit/>
          </a:bodyPr>
          <a:lstStyle/>
          <a:p>
            <a:r>
              <a:rPr lang="en-US" sz="11500" dirty="0">
                <a:solidFill>
                  <a:srgbClr val="263238"/>
                </a:solidFill>
                <a:latin typeface="Lato" panose="020F0502020204030203" pitchFamily="34" charset="0"/>
              </a:rPr>
              <a:t>If your punchline is more than 2 lines,</a:t>
            </a:r>
            <a:r>
              <a:rPr lang="en-US" sz="11500" b="1" dirty="0">
                <a:solidFill>
                  <a:srgbClr val="263238"/>
                </a:solidFill>
                <a:latin typeface="Lato" panose="020F0502020204030203" pitchFamily="34" charset="0"/>
              </a:rPr>
              <a:t> don’t center it</a:t>
            </a:r>
            <a:r>
              <a:rPr lang="en-US" sz="11500" dirty="0">
                <a:solidFill>
                  <a:srgbClr val="263238"/>
                </a:solidFill>
                <a:latin typeface="Lato" panose="020F0502020204030203" pitchFamily="34" charset="0"/>
              </a:rPr>
              <a:t>. Centering makes your eyes do more work, and </a:t>
            </a:r>
            <a:r>
              <a:rPr lang="en-US" sz="11500" b="1" dirty="0">
                <a:solidFill>
                  <a:srgbClr val="263238"/>
                </a:solidFill>
                <a:latin typeface="Lato" panose="020F0502020204030203" pitchFamily="34" charset="0"/>
              </a:rPr>
              <a:t>centered text is</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slower to read</a:t>
            </a:r>
            <a:r>
              <a:rPr lang="en-US" sz="11500" dirty="0">
                <a:solidFill>
                  <a:srgbClr val="263238"/>
                </a:solidFill>
                <a:latin typeface="Lato" panose="020F0502020204030203" pitchFamily="34" charset="0"/>
              </a:rPr>
              <a:t> than left-aligned text.</a:t>
            </a:r>
          </a:p>
        </p:txBody>
      </p:sp>
    </p:spTree>
    <p:extLst>
      <p:ext uri="{BB962C8B-B14F-4D97-AF65-F5344CB8AC3E}">
        <p14:creationId xmlns:p14="http://schemas.microsoft.com/office/powerpoint/2010/main" val="2322291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116430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Gallery</a:t>
            </a:r>
            <a:endPar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8026312"/>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Real posters designed based off of the main templates.</a:t>
            </a:r>
          </a:p>
        </p:txBody>
      </p:sp>
    </p:spTree>
    <p:extLst>
      <p:ext uri="{BB962C8B-B14F-4D97-AF65-F5344CB8AC3E}">
        <p14:creationId xmlns:p14="http://schemas.microsoft.com/office/powerpoint/2010/main" val="110983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5913012"/>
            <a:ext cx="35757853" cy="1856214"/>
          </a:xfrm>
          <a:prstGeom prst="rect">
            <a:avLst/>
          </a:prstGeom>
          <a:noFill/>
        </p:spPr>
        <p:txBody>
          <a:bodyPr wrap="square" rtlCol="0">
            <a:spAutoFit/>
          </a:bodyPr>
          <a:lstStyle/>
          <a:p>
            <a:pPr algn="ctr">
              <a:lnSpc>
                <a:spcPct val="150000"/>
              </a:lnSpc>
            </a:pP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milankloewer</a:t>
            </a:r>
            <a:endParaRPr lang="en-US" sz="88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61F530-6BFB-49DD-8BB5-E78A621F656D}"/>
              </a:ext>
            </a:extLst>
          </p:cNvPr>
          <p:cNvSpPr/>
          <p:nvPr/>
        </p:nvSpPr>
        <p:spPr>
          <a:xfrm>
            <a:off x="11720342" y="28360401"/>
            <a:ext cx="25936909" cy="1446550"/>
          </a:xfrm>
          <a:prstGeom prst="rect">
            <a:avLst/>
          </a:prstGeom>
        </p:spPr>
        <p:txBody>
          <a:bodyPr wrap="none">
            <a:spAutoFit/>
          </a:bodyPr>
          <a:lstStyle/>
          <a:p>
            <a:r>
              <a:rPr lang="en-US" sz="8800" dirty="0">
                <a:latin typeface="Lato" panose="020F0502020204030203" pitchFamily="34" charset="0"/>
                <a:ea typeface="Lato" panose="020F0502020204030203" pitchFamily="34" charset="0"/>
                <a:cs typeface="Lato" panose="020F0502020204030203" pitchFamily="34" charset="0"/>
                <a:hlinkClick r:id="rId3"/>
              </a:rPr>
              <a:t>http://www.milank.de/documents/kloewer_egu.pdf</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C24C984-F59A-4C4A-9D71-C9F922651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131" y="3654856"/>
            <a:ext cx="29093337" cy="20657955"/>
          </a:xfrm>
          <a:prstGeom prst="rect">
            <a:avLst/>
          </a:prstGeom>
          <a:ln>
            <a:solidFill>
              <a:schemeClr val="tx1">
                <a:lumMod val="95000"/>
                <a:lumOff val="5000"/>
              </a:schemeClr>
            </a:solidFill>
          </a:ln>
        </p:spPr>
      </p:pic>
    </p:spTree>
    <p:extLst>
      <p:ext uri="{BB962C8B-B14F-4D97-AF65-F5344CB8AC3E}">
        <p14:creationId xmlns:p14="http://schemas.microsoft.com/office/powerpoint/2010/main" val="3752337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03E31E80-283F-4632-97E5-643C577C5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9"/>
          <a:stretch/>
        </p:blipFill>
        <p:spPr bwMode="auto">
          <a:xfrm>
            <a:off x="11497017" y="5343524"/>
            <a:ext cx="26383566" cy="1751647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mikemorrison</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26030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jesshlay</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3" name="Object 2">
            <a:extLst>
              <a:ext uri="{FF2B5EF4-FFF2-40B4-BE49-F238E27FC236}">
                <a16:creationId xmlns:a16="http://schemas.microsoft.com/office/drawing/2014/main" id="{B7EF466A-CA7C-4297-8F6A-49B6D78EFC15}"/>
              </a:ext>
            </a:extLst>
          </p:cNvPr>
          <p:cNvGraphicFramePr>
            <a:graphicFrameLocks noChangeAspect="1"/>
          </p:cNvGraphicFramePr>
          <p:nvPr>
            <p:extLst>
              <p:ext uri="{D42A27DB-BD31-4B8C-83A1-F6EECF244321}">
                <p14:modId xmlns:p14="http://schemas.microsoft.com/office/powerpoint/2010/main" val="3658982308"/>
              </p:ext>
            </p:extLst>
          </p:nvPr>
        </p:nvGraphicFramePr>
        <p:xfrm>
          <a:off x="9945704" y="4150509"/>
          <a:ext cx="29486192" cy="19657461"/>
        </p:xfrm>
        <a:graphic>
          <a:graphicData uri="http://schemas.openxmlformats.org/presentationml/2006/ole">
            <mc:AlternateContent xmlns:mc="http://schemas.openxmlformats.org/markup-compatibility/2006">
              <mc:Choice xmlns:v="urn:schemas-microsoft-com:vml" Requires="v">
                <p:oleObj spid="_x0000_s2267" name="Acrobat Document" r:id="rId4" imgW="37033200" imgH="24688800" progId="Acrobat.Document.DC">
                  <p:embed/>
                </p:oleObj>
              </mc:Choice>
              <mc:Fallback>
                <p:oleObj name="Acrobat Document" r:id="rId4" imgW="37033200" imgH="24688800" progId="Acrobat.Document.DC">
                  <p:embed/>
                  <p:pic>
                    <p:nvPicPr>
                      <p:cNvPr id="0" name=""/>
                      <p:cNvPicPr/>
                      <p:nvPr/>
                    </p:nvPicPr>
                    <p:blipFill>
                      <a:blip r:embed="rId5"/>
                      <a:stretch>
                        <a:fillRect/>
                      </a:stretch>
                    </p:blipFill>
                    <p:spPr>
                      <a:xfrm>
                        <a:off x="9945704" y="4150509"/>
                        <a:ext cx="29486192" cy="19657461"/>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873960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https://pbs.twimg.com/media/D597qQBWsAA4A4j.jpg:large">
            <a:extLst>
              <a:ext uri="{FF2B5EF4-FFF2-40B4-BE49-F238E27FC236}">
                <a16:creationId xmlns:a16="http://schemas.microsoft.com/office/drawing/2014/main" id="{298086AD-6BBD-411B-90C4-E10D177A5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4" t="12843" r="6734" b="41525"/>
          <a:stretch/>
        </p:blipFill>
        <p:spPr bwMode="auto">
          <a:xfrm>
            <a:off x="3747862" y="3193622"/>
            <a:ext cx="12114101" cy="956367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4" name="Picture 4" descr="https://pbs.twimg.com/media/D56uq4yWsAEQVG3.jpg:large">
            <a:extLst>
              <a:ext uri="{FF2B5EF4-FFF2-40B4-BE49-F238E27FC236}">
                <a16:creationId xmlns:a16="http://schemas.microsoft.com/office/drawing/2014/main" id="{3522CA4A-8D8A-4C42-AE1E-06E4EB2D2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3" t="8988" r="18500" b="26612"/>
          <a:stretch/>
        </p:blipFill>
        <p:spPr bwMode="auto">
          <a:xfrm>
            <a:off x="18792107" y="3193623"/>
            <a:ext cx="12407222"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2830970" y="127573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4"/>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4"/>
              </a:rPr>
              <a:t>MattKuhnDVM</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5BFD7F9-54DC-4B2C-98EC-E76B5670C695}"/>
              </a:ext>
            </a:extLst>
          </p:cNvPr>
          <p:cNvSpPr txBox="1"/>
          <p:nvPr/>
        </p:nvSpPr>
        <p:spPr>
          <a:xfrm>
            <a:off x="18021775" y="12805909"/>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SPrinceWare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074" name="Picture 2" descr="https://pbs.twimg.com/media/D-fT-d0XoAA4N5T.jpg:large">
            <a:extLst>
              <a:ext uri="{FF2B5EF4-FFF2-40B4-BE49-F238E27FC236}">
                <a16:creationId xmlns:a16="http://schemas.microsoft.com/office/drawing/2014/main" id="{3A12A41B-5D71-4595-A85A-E6E750138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1042" y="3193622"/>
            <a:ext cx="12816381"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AE5482-F33E-40B7-A137-A48C48A8A504}"/>
              </a:ext>
            </a:extLst>
          </p:cNvPr>
          <p:cNvSpPr txBox="1"/>
          <p:nvPr/>
        </p:nvSpPr>
        <p:spPr>
          <a:xfrm>
            <a:off x="33825289" y="12757299"/>
            <a:ext cx="13947886" cy="118231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en-US" sz="5400" b="1" dirty="0" err="1">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ramya_ramaswami</a:t>
            </a:r>
            <a:endParaRPr lang="en-US" sz="54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CE04F9E-90B9-4889-9811-B5599A5C4CA9}"/>
              </a:ext>
            </a:extLst>
          </p:cNvPr>
          <p:cNvPicPr>
            <a:picLocks noChangeAspect="1"/>
          </p:cNvPicPr>
          <p:nvPr/>
        </p:nvPicPr>
        <p:blipFill>
          <a:blip r:embed="rId8"/>
          <a:stretch>
            <a:fillRect/>
          </a:stretch>
        </p:blipFill>
        <p:spPr>
          <a:xfrm>
            <a:off x="3747862" y="17406175"/>
            <a:ext cx="12315825" cy="8201025"/>
          </a:xfrm>
          <a:prstGeom prst="rect">
            <a:avLst/>
          </a:prstGeom>
          <a:ln>
            <a:solidFill>
              <a:schemeClr val="bg1"/>
            </a:solidFill>
          </a:ln>
        </p:spPr>
      </p:pic>
      <p:sp>
        <p:nvSpPr>
          <p:cNvPr id="9" name="TextBox 8">
            <a:extLst>
              <a:ext uri="{FF2B5EF4-FFF2-40B4-BE49-F238E27FC236}">
                <a16:creationId xmlns:a16="http://schemas.microsoft.com/office/drawing/2014/main" id="{F3150A52-D22F-414F-B3AE-270ACFA2D89A}"/>
              </a:ext>
            </a:extLst>
          </p:cNvPr>
          <p:cNvSpPr txBox="1"/>
          <p:nvPr/>
        </p:nvSpPr>
        <p:spPr>
          <a:xfrm>
            <a:off x="283096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9"/>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9"/>
              </a:rPr>
              <a:t>NoraBalboa</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72A4E739-9164-4BFA-BA56-815CC978EF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92107" y="17406175"/>
            <a:ext cx="11596375" cy="8201025"/>
          </a:xfrm>
          <a:prstGeom prst="rect">
            <a:avLst/>
          </a:prstGeom>
        </p:spPr>
      </p:pic>
      <p:sp>
        <p:nvSpPr>
          <p:cNvPr id="13" name="TextBox 12">
            <a:extLst>
              <a:ext uri="{FF2B5EF4-FFF2-40B4-BE49-F238E27FC236}">
                <a16:creationId xmlns:a16="http://schemas.microsoft.com/office/drawing/2014/main" id="{8BBC0EC0-575D-4CCE-869A-256E2717381C}"/>
              </a:ext>
            </a:extLst>
          </p:cNvPr>
          <p:cNvSpPr txBox="1"/>
          <p:nvPr/>
        </p:nvSpPr>
        <p:spPr>
          <a:xfrm>
            <a:off x="17714857"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1"/>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1"/>
              </a:rPr>
              <a:t>BrzezinskiRafi</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11" descr="A person posing for the camera&#10;&#10;Description automatically generated">
            <a:extLst>
              <a:ext uri="{FF2B5EF4-FFF2-40B4-BE49-F238E27FC236}">
                <a16:creationId xmlns:a16="http://schemas.microsoft.com/office/drawing/2014/main" id="{54E5F326-DC0E-4D2E-90F1-0113720A8123}"/>
              </a:ext>
            </a:extLst>
          </p:cNvPr>
          <p:cNvPicPr>
            <a:picLocks noChangeAspect="1"/>
          </p:cNvPicPr>
          <p:nvPr/>
        </p:nvPicPr>
        <p:blipFill rotWithShape="1">
          <a:blip r:embed="rId12">
            <a:extLst>
              <a:ext uri="{28A0092B-C50C-407E-A947-70E740481C1C}">
                <a14:useLocalDpi xmlns:a14="http://schemas.microsoft.com/office/drawing/2010/main" val="0"/>
              </a:ext>
            </a:extLst>
          </a:blip>
          <a:srcRect b="37202"/>
          <a:stretch/>
        </p:blipFill>
        <p:spPr>
          <a:xfrm>
            <a:off x="34147961" y="17406175"/>
            <a:ext cx="13059462" cy="8201025"/>
          </a:xfrm>
          <a:prstGeom prst="rect">
            <a:avLst/>
          </a:prstGeom>
          <a:ln>
            <a:solidFill>
              <a:schemeClr val="bg1"/>
            </a:solidFill>
          </a:ln>
        </p:spPr>
      </p:pic>
      <p:sp>
        <p:nvSpPr>
          <p:cNvPr id="16" name="TextBox 15">
            <a:extLst>
              <a:ext uri="{FF2B5EF4-FFF2-40B4-BE49-F238E27FC236}">
                <a16:creationId xmlns:a16="http://schemas.microsoft.com/office/drawing/2014/main" id="{22A54AFB-2F9A-423D-A305-C29E1DE40E2E}"/>
              </a:ext>
            </a:extLst>
          </p:cNvPr>
          <p:cNvSpPr txBox="1"/>
          <p:nvPr/>
        </p:nvSpPr>
        <p:spPr>
          <a:xfrm>
            <a:off x="3382528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3"/>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3"/>
              </a:rPr>
              <a:t>RhondaVSharpe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0817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6405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M</a:t>
            </a:r>
            <a:r>
              <a:rPr lang="en-US" sz="43800" b="1" dirty="0">
                <a:solidFill>
                  <a:srgbClr val="F44336"/>
                </a:solidFill>
                <a:latin typeface="Lato Black" panose="020F0502020204030203" pitchFamily="34" charset="0"/>
                <a:ea typeface="Lato Black" panose="020F0502020204030203" pitchFamily="34" charset="0"/>
                <a:cs typeface="Lato Black" panose="020F0502020204030203" pitchFamily="34" charset="0"/>
              </a:rPr>
              <a:t>o</a:t>
            </a:r>
            <a:r>
              <a:rPr lang="en-US" sz="43800" b="1" dirty="0">
                <a:solidFill>
                  <a:srgbClr val="9C27B0"/>
                </a:solidFill>
                <a:latin typeface="Lato Black" panose="020F0502020204030203" pitchFamily="34" charset="0"/>
                <a:ea typeface="Lato Black" panose="020F0502020204030203" pitchFamily="34" charset="0"/>
                <a:cs typeface="Lato Black" panose="020F0502020204030203" pitchFamily="34" charset="0"/>
              </a:rPr>
              <a:t>d</a:t>
            </a:r>
            <a:r>
              <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rPr>
              <a:t>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26062"/>
            <a:ext cx="35757853" cy="3887539"/>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Community-submitted modifications that you can edit.</a:t>
            </a:r>
          </a:p>
          <a:p>
            <a:pPr algn="ctr">
              <a:lnSpc>
                <a:spcPct val="150000"/>
              </a:lnSpc>
            </a:pPr>
            <a:r>
              <a:rPr lang="en-US" sz="8800" dirty="0">
                <a:solidFill>
                  <a:srgbClr val="9E9E9E"/>
                </a:solidFill>
                <a:latin typeface="Lato" panose="020F0502020204030203" pitchFamily="34" charset="0"/>
                <a:ea typeface="Lato" panose="020F0502020204030203" pitchFamily="34" charset="0"/>
                <a:cs typeface="Lato" panose="020F0502020204030203" pitchFamily="34" charset="0"/>
              </a:rPr>
              <a:t>Make them your own!</a:t>
            </a:r>
          </a:p>
        </p:txBody>
      </p:sp>
    </p:spTree>
    <p:extLst>
      <p:ext uri="{BB962C8B-B14F-4D97-AF65-F5344CB8AC3E}">
        <p14:creationId xmlns:p14="http://schemas.microsoft.com/office/powerpoint/2010/main" val="2704500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049AA07-3916-4F4F-8796-94191ECC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8290" y="8061301"/>
            <a:ext cx="17409827" cy="12432555"/>
          </a:xfrm>
          <a:prstGeom prst="rect">
            <a:avLst/>
          </a:prstGeom>
          <a:noFill/>
          <a:ln w="3175">
            <a:solidFill>
              <a:srgbClr val="263238"/>
            </a:solidFill>
            <a:prstDash val="solid"/>
          </a:ln>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CE54F6-4FC0-40D8-85BD-90A86374F9C9}"/>
              </a:ext>
            </a:extLst>
          </p:cNvPr>
          <p:cNvSpPr txBox="1"/>
          <p:nvPr/>
        </p:nvSpPr>
        <p:spPr>
          <a:xfrm>
            <a:off x="22616485" y="5049388"/>
            <a:ext cx="203603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R/Markdown Template</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3"/>
              </a:rPr>
              <a:t>https://t.co/UsW4crrPZO?amp=1</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EFF142D3-A23F-4BED-B798-F1DAE492528B}"/>
              </a:ext>
            </a:extLst>
          </p:cNvPr>
          <p:cNvSpPr txBox="1"/>
          <p:nvPr/>
        </p:nvSpPr>
        <p:spPr>
          <a:xfrm>
            <a:off x="22696888" y="22139495"/>
            <a:ext cx="21880227" cy="5632311"/>
          </a:xfrm>
          <a:prstGeom prst="rect">
            <a:avLst/>
          </a:prstGeom>
          <a:noFill/>
        </p:spPr>
        <p:txBody>
          <a:bodyPr wrap="square" rtlCol="0">
            <a:spAutoFit/>
          </a:bodyPr>
          <a:lstStyle/>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Reproducible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(LIVE) HTML poster (e.g., moving GIFs if you're into that)</a:t>
            </a:r>
          </a:p>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Printable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to PDF</a:t>
            </a:r>
          </a:p>
          <a:p>
            <a:pPr marL="1143000" indent="-1143000">
              <a:buFont typeface="Arial" panose="020B0604020202020204" pitchFamily="34" charset="0"/>
              <a:buChar char="•"/>
            </a:pP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Supports </a:t>
            </a: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google fonts</a:t>
            </a:r>
          </a:p>
          <a:p>
            <a:pPr marL="1143000" indent="-1143000">
              <a:buFont typeface="Arial" panose="020B0604020202020204" pitchFamily="34" charset="0"/>
              <a:buChar char="•"/>
            </a:pPr>
            <a:r>
              <a:rPr lang="en-US" sz="7200" dirty="0">
                <a:latin typeface="Lato" panose="020F0502020204030203" pitchFamily="34" charset="0"/>
                <a:ea typeface="Lato" panose="020F0502020204030203" pitchFamily="34" charset="0"/>
                <a:cs typeface="Lato" panose="020F0502020204030203" pitchFamily="34" charset="0"/>
                <a:hlinkClick r:id="rId4"/>
              </a:rPr>
              <a:t>Click for full features list…</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8" name="Graphic 7">
            <a:extLst>
              <a:ext uri="{FF2B5EF4-FFF2-40B4-BE49-F238E27FC236}">
                <a16:creationId xmlns:a16="http://schemas.microsoft.com/office/drawing/2014/main" id="{594119ED-845E-4EDF-AD0D-FCB9B9408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2424415"/>
            <a:ext cx="969280" cy="969280"/>
          </a:xfrm>
          <a:prstGeom prst="rect">
            <a:avLst/>
          </a:prstGeom>
        </p:spPr>
      </p:pic>
      <p:pic>
        <p:nvPicPr>
          <p:cNvPr id="10" name="Graphic 9">
            <a:extLst>
              <a:ext uri="{FF2B5EF4-FFF2-40B4-BE49-F238E27FC236}">
                <a16:creationId xmlns:a16="http://schemas.microsoft.com/office/drawing/2014/main" id="{3935E21D-56EC-431D-A7F1-07D1690DD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4427114"/>
            <a:ext cx="969281" cy="969281"/>
          </a:xfrm>
          <a:prstGeom prst="rect">
            <a:avLst/>
          </a:prstGeom>
        </p:spPr>
      </p:pic>
      <p:pic>
        <p:nvPicPr>
          <p:cNvPr id="11" name="Graphic 10">
            <a:extLst>
              <a:ext uri="{FF2B5EF4-FFF2-40B4-BE49-F238E27FC236}">
                <a16:creationId xmlns:a16="http://schemas.microsoft.com/office/drawing/2014/main" id="{3766FF6A-124A-472D-9511-54EA487C80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5563616"/>
            <a:ext cx="969281" cy="969281"/>
          </a:xfrm>
          <a:prstGeom prst="rect">
            <a:avLst/>
          </a:prstGeom>
        </p:spPr>
      </p:pic>
      <p:pic>
        <p:nvPicPr>
          <p:cNvPr id="12" name="Graphic 11">
            <a:extLst>
              <a:ext uri="{FF2B5EF4-FFF2-40B4-BE49-F238E27FC236}">
                <a16:creationId xmlns:a16="http://schemas.microsoft.com/office/drawing/2014/main" id="{2ED53407-D23D-4A50-890C-326C2C83A5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6680101"/>
            <a:ext cx="969281" cy="969281"/>
          </a:xfrm>
          <a:prstGeom prst="rect">
            <a:avLst/>
          </a:prstGeom>
        </p:spPr>
      </p:pic>
      <p:pic>
        <p:nvPicPr>
          <p:cNvPr id="16" name="Picture 15">
            <a:extLst>
              <a:ext uri="{FF2B5EF4-FFF2-40B4-BE49-F238E27FC236}">
                <a16:creationId xmlns:a16="http://schemas.microsoft.com/office/drawing/2014/main" id="{469C0355-E9AA-400C-BE2D-821ED593AB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885" y="8061301"/>
            <a:ext cx="8377974" cy="12432555"/>
          </a:xfrm>
          <a:prstGeom prst="rect">
            <a:avLst/>
          </a:prstGeom>
          <a:ln>
            <a:solidFill>
              <a:srgbClr val="263238"/>
            </a:solidFill>
          </a:ln>
        </p:spPr>
      </p:pic>
      <p:sp>
        <p:nvSpPr>
          <p:cNvPr id="18" name="TextBox 17">
            <a:extLst>
              <a:ext uri="{FF2B5EF4-FFF2-40B4-BE49-F238E27FC236}">
                <a16:creationId xmlns:a16="http://schemas.microsoft.com/office/drawing/2014/main" id="{6C686DAE-ED44-4F96-A84F-2076F2452E6D}"/>
              </a:ext>
            </a:extLst>
          </p:cNvPr>
          <p:cNvSpPr txBox="1"/>
          <p:nvPr/>
        </p:nvSpPr>
        <p:spPr>
          <a:xfrm>
            <a:off x="6713885" y="5049388"/>
            <a:ext cx="139998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 Orientation</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8"/>
              </a:rPr>
              <a:t>https://osf.io/g6xsm/</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0C28F062-E4F2-4D06-8595-1B4EBB729E46}"/>
              </a:ext>
            </a:extLst>
          </p:cNvPr>
          <p:cNvSpPr/>
          <p:nvPr/>
        </p:nvSpPr>
        <p:spPr>
          <a:xfrm>
            <a:off x="22579909" y="20661647"/>
            <a:ext cx="8315931"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9"/>
              </a:rPr>
              <a:t>@brentthorne18</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82F372CB-EF41-4000-8E83-2755D110D84C}"/>
              </a:ext>
            </a:extLst>
          </p:cNvPr>
          <p:cNvSpPr/>
          <p:nvPr/>
        </p:nvSpPr>
        <p:spPr>
          <a:xfrm>
            <a:off x="6713885" y="20493856"/>
            <a:ext cx="770954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10"/>
              </a:rPr>
              <a:t>@</a:t>
            </a:r>
            <a:r>
              <a:rPr lang="en-US" sz="7200" dirty="0" err="1">
                <a:latin typeface="Lato" panose="020F0502020204030203" pitchFamily="34" charset="0"/>
                <a:ea typeface="Lato" panose="020F0502020204030203" pitchFamily="34" charset="0"/>
                <a:cs typeface="Lato" panose="020F0502020204030203" pitchFamily="34" charset="0"/>
                <a:hlinkClick r:id="rId10"/>
              </a:rPr>
              <a:t>mikemorrison</a:t>
            </a:r>
            <a:endParaRPr lang="en-US" sz="7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47134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E34"/>
        </a:solidFill>
        <a:effectLst/>
      </p:bgPr>
    </p:bg>
    <p:spTree>
      <p:nvGrpSpPr>
        <p:cNvPr id="1" name=""/>
        <p:cNvGrpSpPr/>
        <p:nvPr/>
      </p:nvGrpSpPr>
      <p:grpSpPr>
        <a:xfrm>
          <a:off x="0" y="0"/>
          <a:ext cx="0" cy="0"/>
          <a:chOff x="0" y="0"/>
          <a:chExt cx="0" cy="0"/>
        </a:xfrm>
      </p:grpSpPr>
      <p:sp>
        <p:nvSpPr>
          <p:cNvPr id="12" name="silent presenter">
            <a:extLst>
              <a:ext uri="{FF2B5EF4-FFF2-40B4-BE49-F238E27FC236}">
                <a16:creationId xmlns:a16="http://schemas.microsoft.com/office/drawing/2014/main" id="{EC86DA8B-8163-4552-8FA4-435C18CFF2A9}"/>
              </a:ext>
            </a:extLst>
          </p:cNvPr>
          <p:cNvSpPr/>
          <p:nvPr/>
        </p:nvSpPr>
        <p:spPr>
          <a:xfrm>
            <a:off x="-1" y="0"/>
            <a:ext cx="11571511"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E35B311-3C19-412C-ADE6-EB2E4158F366}"/>
              </a:ext>
            </a:extLst>
          </p:cNvPr>
          <p:cNvSpPr txBox="1"/>
          <p:nvPr/>
        </p:nvSpPr>
        <p:spPr>
          <a:xfrm>
            <a:off x="1010509" y="5926681"/>
            <a:ext cx="9563989" cy="5342873"/>
          </a:xfrm>
          <a:prstGeom prst="rect">
            <a:avLst/>
          </a:prstGeom>
          <a:noFill/>
        </p:spPr>
        <p:txBody>
          <a:bodyPr wrap="square" rtlCol="0">
            <a:spAutoFit/>
          </a:bodyPr>
          <a:lstStyle/>
          <a:p>
            <a:pPr>
              <a:lnSpc>
                <a:spcPct val="120000"/>
              </a:lnSpc>
            </a:pPr>
            <a:r>
              <a:rPr lang="en-US" sz="3600" b="1" dirty="0">
                <a:latin typeface="Lato" panose="020F0502020204030203" pitchFamily="34" charset="0"/>
                <a:cs typeface="Segoe UI" panose="020B0502040204020203" pitchFamily="34" charset="0"/>
              </a:rPr>
              <a:t>BACKGROUND: </a:t>
            </a:r>
          </a:p>
          <a:p>
            <a:pPr>
              <a:lnSpc>
                <a:spcPct val="120000"/>
              </a:lnSpc>
            </a:pPr>
            <a:r>
              <a:rPr lang="en-US" sz="3600" dirty="0">
                <a:latin typeface="Lato" panose="020F0502020204030203" pitchFamily="34" charset="0"/>
                <a:cs typeface="Segoe UI" panose="020B0502040204020203" pitchFamily="34" charset="0"/>
              </a:rPr>
              <a:t>The podcast Security now! has been running every week since 2005. Using </a:t>
            </a:r>
            <a:r>
              <a:rPr lang="en-US" sz="3600" b="1" dirty="0">
                <a:latin typeface="Lato" panose="020F0502020204030203" pitchFamily="34" charset="0"/>
                <a:cs typeface="Segoe UI" panose="020B0502040204020203" pitchFamily="34" charset="0"/>
              </a:rPr>
              <a:t>LDA</a:t>
            </a:r>
            <a:r>
              <a:rPr lang="en-US" sz="3600" dirty="0">
                <a:latin typeface="Lato" panose="020F0502020204030203" pitchFamily="34" charset="0"/>
                <a:cs typeface="Segoe UI" panose="020B0502040204020203" pitchFamily="34" charset="0"/>
              </a:rPr>
              <a:t>, transcripts of these podcasts can be used to investigate how topics on tech security change over time. Could it be that Leo and Steve know about a new trend before google does?</a:t>
            </a:r>
          </a:p>
          <a:p>
            <a:pPr>
              <a:lnSpc>
                <a:spcPct val="120000"/>
              </a:lnSpc>
            </a:pPr>
            <a:endParaRPr lang="en-US" sz="3600" dirty="0">
              <a:latin typeface="Lato" panose="020F0502020204030203"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6BA4CF46-E210-4322-91D1-2A41779F64E4}"/>
              </a:ext>
            </a:extLst>
          </p:cNvPr>
          <p:cNvSpPr/>
          <p:nvPr/>
        </p:nvSpPr>
        <p:spPr>
          <a:xfrm>
            <a:off x="2987437" y="3134063"/>
            <a:ext cx="4499117" cy="1634422"/>
          </a:xfrm>
          <a:prstGeom prst="rect">
            <a:avLst/>
          </a:prstGeom>
        </p:spPr>
        <p:txBody>
          <a:bodyPr wrap="none">
            <a:spAutoFit/>
          </a:bodyPr>
          <a:lstStyle/>
          <a:p>
            <a:pPr>
              <a:lnSpc>
                <a:spcPct val="120000"/>
              </a:lnSpc>
            </a:pPr>
            <a:r>
              <a:rPr lang="en-US" sz="4400" dirty="0">
                <a:solidFill>
                  <a:schemeClr val="bg1">
                    <a:lumMod val="50000"/>
                  </a:schemeClr>
                </a:solidFill>
                <a:latin typeface="Lato" panose="020F0502020204030203" pitchFamily="34" charset="0"/>
                <a:cs typeface="Segoe UI" panose="020B0502040204020203" pitchFamily="34" charset="0"/>
              </a:rPr>
              <a:t>PRESENTER:</a:t>
            </a:r>
            <a:r>
              <a:rPr lang="en-US" sz="4400" b="1" dirty="0">
                <a:latin typeface="Lato" panose="020F0502020204030203" pitchFamily="34" charset="0"/>
                <a:cs typeface="Segoe UI" panose="020B0502040204020203" pitchFamily="34" charset="0"/>
              </a:rPr>
              <a:t> </a:t>
            </a:r>
          </a:p>
          <a:p>
            <a:pPr>
              <a:lnSpc>
                <a:spcPct val="120000"/>
              </a:lnSpc>
            </a:pPr>
            <a:r>
              <a:rPr lang="en-US" sz="4400" b="1" dirty="0">
                <a:highlight>
                  <a:srgbClr val="FFC107"/>
                </a:highlight>
                <a:latin typeface="Lato" panose="020F0502020204030203" pitchFamily="34" charset="0"/>
                <a:cs typeface="Segoe UI" panose="020B0502040204020203" pitchFamily="34" charset="0"/>
              </a:rPr>
              <a:t>Isa Lykke Hansen</a:t>
            </a:r>
            <a:endParaRPr lang="en-US" sz="4400" b="1" dirty="0">
              <a:latin typeface="Lato" panose="020F050202020403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1022513" y="1085789"/>
            <a:ext cx="9867160" cy="1754326"/>
          </a:xfrm>
          <a:prstGeom prst="rect">
            <a:avLst/>
          </a:prstGeom>
          <a:noFill/>
        </p:spPr>
        <p:txBody>
          <a:bodyPr wrap="square" rtlCol="0">
            <a:spAutoFit/>
          </a:bodyPr>
          <a:lstStyle/>
          <a:p>
            <a:r>
              <a:rPr lang="en-US" sz="5400" b="1" i="1" dirty="0">
                <a:latin typeface="Lato" panose="020F0502020204030203" pitchFamily="34" charset="0"/>
                <a:cs typeface="Segoe UI" panose="020B0502040204020203" pitchFamily="34" charset="0"/>
              </a:rPr>
              <a:t>Title: A Matter of Tech Security</a:t>
            </a:r>
            <a:br>
              <a:rPr lang="en-US" sz="5400" i="1" dirty="0">
                <a:latin typeface="Lato" panose="020F0502020204030203" pitchFamily="34" charset="0"/>
                <a:cs typeface="Segoe UI" panose="020B0502040204020203" pitchFamily="34" charset="0"/>
              </a:rPr>
            </a:br>
            <a:r>
              <a:rPr lang="en-US" sz="5400" i="1" dirty="0">
                <a:latin typeface="Lato" panose="020F0502020204030203" pitchFamily="34" charset="0"/>
                <a:cs typeface="Segoe UI" panose="020B0502040204020203" pitchFamily="34" charset="0"/>
              </a:rPr>
              <a:t>Predicting trends from podcasts</a:t>
            </a:r>
          </a:p>
        </p:txBody>
      </p:sp>
      <p:graphicFrame>
        <p:nvGraphicFramePr>
          <p:cNvPr id="31" name="Diagram 30">
            <a:extLst>
              <a:ext uri="{FF2B5EF4-FFF2-40B4-BE49-F238E27FC236}">
                <a16:creationId xmlns:a16="http://schemas.microsoft.com/office/drawing/2014/main" id="{707235D8-EE80-984C-95F4-51209B18CAF5}"/>
              </a:ext>
            </a:extLst>
          </p:cNvPr>
          <p:cNvGraphicFramePr/>
          <p:nvPr>
            <p:extLst>
              <p:ext uri="{D42A27DB-BD31-4B8C-83A1-F6EECF244321}">
                <p14:modId xmlns:p14="http://schemas.microsoft.com/office/powerpoint/2010/main" val="1527194667"/>
              </p:ext>
            </p:extLst>
          </p:nvPr>
        </p:nvGraphicFramePr>
        <p:xfrm>
          <a:off x="249243" y="11883671"/>
          <a:ext cx="10640430" cy="12544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extBox 2">
            <a:extLst>
              <a:ext uri="{FF2B5EF4-FFF2-40B4-BE49-F238E27FC236}">
                <a16:creationId xmlns:a16="http://schemas.microsoft.com/office/drawing/2014/main" id="{1BDC183E-C30D-2749-A1B7-FE10C072D976}"/>
              </a:ext>
            </a:extLst>
          </p:cNvPr>
          <p:cNvSpPr txBox="1"/>
          <p:nvPr/>
        </p:nvSpPr>
        <p:spPr>
          <a:xfrm>
            <a:off x="1010508" y="10870441"/>
            <a:ext cx="9563989" cy="689291"/>
          </a:xfrm>
          <a:prstGeom prst="rect">
            <a:avLst/>
          </a:prstGeom>
          <a:noFill/>
        </p:spPr>
        <p:txBody>
          <a:bodyPr wrap="square" rtlCol="0">
            <a:spAutoFit/>
          </a:bodyPr>
          <a:lstStyle/>
          <a:p>
            <a:pPr>
              <a:lnSpc>
                <a:spcPct val="120000"/>
              </a:lnSpc>
            </a:pPr>
            <a:r>
              <a:rPr lang="en-US" sz="3600" b="1" dirty="0">
                <a:latin typeface="Lato" panose="020F0502020204030203" pitchFamily="34" charset="0"/>
                <a:cs typeface="Segoe UI" panose="020B0502040204020203" pitchFamily="34" charset="0"/>
              </a:rPr>
              <a:t>PIPELINE:</a:t>
            </a:r>
            <a:endParaRPr lang="en-US" sz="3600" dirty="0">
              <a:latin typeface="Lato" panose="020F0502020204030203" pitchFamily="34" charset="0"/>
              <a:cs typeface="Segoe UI" panose="020B0502040204020203" pitchFamily="34" charset="0"/>
            </a:endParaRPr>
          </a:p>
        </p:txBody>
      </p:sp>
      <p:sp>
        <p:nvSpPr>
          <p:cNvPr id="34" name="TextBox 2">
            <a:extLst>
              <a:ext uri="{FF2B5EF4-FFF2-40B4-BE49-F238E27FC236}">
                <a16:creationId xmlns:a16="http://schemas.microsoft.com/office/drawing/2014/main" id="{54474F31-1F51-1E42-AFB2-DE85F70E5AB0}"/>
              </a:ext>
            </a:extLst>
          </p:cNvPr>
          <p:cNvSpPr txBox="1"/>
          <p:nvPr/>
        </p:nvSpPr>
        <p:spPr>
          <a:xfrm>
            <a:off x="1022513" y="25041873"/>
            <a:ext cx="9563989" cy="689291"/>
          </a:xfrm>
          <a:prstGeom prst="rect">
            <a:avLst/>
          </a:prstGeom>
          <a:noFill/>
        </p:spPr>
        <p:txBody>
          <a:bodyPr wrap="square" rtlCol="0">
            <a:spAutoFit/>
          </a:bodyPr>
          <a:lstStyle/>
          <a:p>
            <a:pPr>
              <a:lnSpc>
                <a:spcPct val="120000"/>
              </a:lnSpc>
            </a:pPr>
            <a:r>
              <a:rPr lang="en-US" sz="3600" b="1" dirty="0">
                <a:latin typeface="Lato" panose="020F0502020204030203" pitchFamily="34" charset="0"/>
                <a:cs typeface="Segoe UI" panose="020B0502040204020203" pitchFamily="34" charset="0"/>
              </a:rPr>
              <a:t>RESULTS:</a:t>
            </a:r>
            <a:endParaRPr lang="en-US" sz="3600" dirty="0">
              <a:latin typeface="Lato" panose="020F0502020204030203" pitchFamily="34" charset="0"/>
              <a:cs typeface="Segoe UI" panose="020B0502040204020203" pitchFamily="34" charset="0"/>
            </a:endParaRPr>
          </a:p>
        </p:txBody>
      </p:sp>
      <p:sp>
        <p:nvSpPr>
          <p:cNvPr id="40" name="Ellipse 39">
            <a:extLst>
              <a:ext uri="{FF2B5EF4-FFF2-40B4-BE49-F238E27FC236}">
                <a16:creationId xmlns:a16="http://schemas.microsoft.com/office/drawing/2014/main" id="{974E5540-B401-C047-9E95-CA0230A31501}"/>
              </a:ext>
            </a:extLst>
          </p:cNvPr>
          <p:cNvSpPr/>
          <p:nvPr/>
        </p:nvSpPr>
        <p:spPr>
          <a:xfrm>
            <a:off x="705424" y="2987080"/>
            <a:ext cx="2022461" cy="2022461"/>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979201" y="3951274"/>
            <a:ext cx="25976634" cy="10767172"/>
          </a:xfrm>
        </p:spPr>
        <p:txBody>
          <a:bodyPr anchor="t">
            <a:noAutofit/>
          </a:bodyPr>
          <a:lstStyle/>
          <a:p>
            <a:pPr algn="l">
              <a:lnSpc>
                <a:spcPct val="150000"/>
              </a:lnSpc>
            </a:pPr>
            <a:r>
              <a:rPr lang="en-US" sz="110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Can these two nerds predict the future?</a:t>
            </a:r>
            <a:endParaRPr lang="en-US" sz="11000" dirty="0">
              <a:solidFill>
                <a:schemeClr val="bg1"/>
              </a:solidFill>
              <a:latin typeface="Lato" panose="020F0502020204030203" pitchFamily="34" charset="0"/>
              <a:ea typeface="Roboto" panose="02000000000000000000" pitchFamily="2" charset="0"/>
              <a:cs typeface="Segoe UI" panose="020B0502040204020203" pitchFamily="34" charset="0"/>
            </a:endParaRPr>
          </a:p>
        </p:txBody>
      </p:sp>
      <p:sp>
        <p:nvSpPr>
          <p:cNvPr id="16" name="Rectangle 15">
            <a:extLst>
              <a:ext uri="{FF2B5EF4-FFF2-40B4-BE49-F238E27FC236}">
                <a16:creationId xmlns:a16="http://schemas.microsoft.com/office/drawing/2014/main" id="{678733BE-059C-47B7-9415-5ADF2F3024F1}"/>
              </a:ext>
            </a:extLst>
          </p:cNvPr>
          <p:cNvSpPr/>
          <p:nvPr/>
        </p:nvSpPr>
        <p:spPr>
          <a:xfrm>
            <a:off x="39474939" y="0"/>
            <a:ext cx="9985073"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pic>
        <p:nvPicPr>
          <p:cNvPr id="4" name="Billede 3">
            <a:extLst>
              <a:ext uri="{FF2B5EF4-FFF2-40B4-BE49-F238E27FC236}">
                <a16:creationId xmlns:a16="http://schemas.microsoft.com/office/drawing/2014/main" id="{97AD5CFC-1F3E-0E43-8A8E-22DB111F1398}"/>
              </a:ext>
            </a:extLst>
          </p:cNvPr>
          <p:cNvPicPr>
            <a:picLocks noChangeAspect="1"/>
          </p:cNvPicPr>
          <p:nvPr/>
        </p:nvPicPr>
        <p:blipFill>
          <a:blip r:embed="rId9"/>
          <a:stretch>
            <a:fillRect/>
          </a:stretch>
        </p:blipFill>
        <p:spPr>
          <a:xfrm>
            <a:off x="18826438" y="7120081"/>
            <a:ext cx="13407159" cy="10180837"/>
          </a:xfrm>
          <a:prstGeom prst="rect">
            <a:avLst/>
          </a:prstGeom>
          <a:effectLst>
            <a:outerShdw blurRad="1270000" dist="50800" dir="5400000" sx="99000" sy="99000" algn="ctr" rotWithShape="0">
              <a:schemeClr val="tx1"/>
            </a:outerShdw>
          </a:effectLst>
        </p:spPr>
      </p:pic>
      <p:sp>
        <p:nvSpPr>
          <p:cNvPr id="7" name="TextBox 6">
            <a:extLst>
              <a:ext uri="{FF2B5EF4-FFF2-40B4-BE49-F238E27FC236}">
                <a16:creationId xmlns:a16="http://schemas.microsoft.com/office/drawing/2014/main" id="{FCAC4B58-8623-4DBE-951A-DDF821787031}"/>
              </a:ext>
            </a:extLst>
          </p:cNvPr>
          <p:cNvSpPr txBox="1"/>
          <p:nvPr/>
        </p:nvSpPr>
        <p:spPr>
          <a:xfrm>
            <a:off x="40636456" y="1831671"/>
            <a:ext cx="7662037" cy="9879628"/>
          </a:xfrm>
          <a:prstGeom prst="rect">
            <a:avLst/>
          </a:prstGeom>
          <a:noFill/>
        </p:spPr>
        <p:txBody>
          <a:bodyPr wrap="square" rtlCol="0">
            <a:spAutoFit/>
          </a:bodyPr>
          <a:lstStyle/>
          <a:p>
            <a:r>
              <a:rPr lang="en-US" sz="5400" b="1" dirty="0">
                <a:latin typeface="Lato" panose="020F0502020204030203" pitchFamily="34" charset="0"/>
                <a:cs typeface="Segoe UI" panose="020B0502040204020203" pitchFamily="34" charset="0"/>
              </a:rPr>
              <a:t>AMMO BAR</a:t>
            </a:r>
          </a:p>
          <a:p>
            <a:endParaRPr lang="en-US" sz="5400" b="1" dirty="0">
              <a:latin typeface="Lato" panose="020F0502020204030203" pitchFamily="34" charset="0"/>
              <a:cs typeface="Segoe UI" panose="020B0502040204020203" pitchFamily="34" charset="0"/>
            </a:endParaRPr>
          </a:p>
          <a:p>
            <a:r>
              <a:rPr lang="en-US" sz="4800" b="1" dirty="0">
                <a:latin typeface="Lato" panose="020F0502020204030203" pitchFamily="34" charset="0"/>
                <a:cs typeface="Segoe UI" panose="020B0502040204020203"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Segoe UI" panose="020B0502040204020203" pitchFamily="34" charset="0"/>
              </a:rPr>
              <a:t>Keep it messy!</a:t>
            </a:r>
            <a:r>
              <a:rPr lang="en-US" sz="4800" dirty="0">
                <a:latin typeface="Lato" panose="020F0502020204030203" pitchFamily="34" charset="0"/>
                <a:cs typeface="Segoe UI" panose="020B0502040204020203"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8329346" y="28402488"/>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CDCDCD"/>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173648" y="28364499"/>
            <a:ext cx="4182643" cy="3046988"/>
          </a:xfrm>
          <a:prstGeom prst="rect">
            <a:avLst/>
          </a:prstGeom>
          <a:noFill/>
        </p:spPr>
        <p:txBody>
          <a:bodyPr wrap="square" rtlCol="0">
            <a:spAutoFit/>
          </a:bodyPr>
          <a:lstStyle/>
          <a:p>
            <a:r>
              <a:rPr lang="en-US" sz="4800" dirty="0">
                <a:solidFill>
                  <a:srgbClr val="CDCDCD"/>
                </a:solidFill>
                <a:latin typeface="Lato Black" panose="020F0A02020204030203" pitchFamily="34" charset="0"/>
                <a:cs typeface="Arial" panose="020B0604020202020204" pitchFamily="34" charset="0"/>
              </a:rPr>
              <a:t>Visit the </a:t>
            </a:r>
            <a:r>
              <a:rPr lang="en-US" sz="4800" dirty="0" err="1">
                <a:solidFill>
                  <a:srgbClr val="CDCDCD"/>
                </a:solidFill>
                <a:latin typeface="Lato Black" panose="020F0A02020204030203" pitchFamily="34" charset="0"/>
                <a:cs typeface="Arial" panose="020B0604020202020204" pitchFamily="34" charset="0"/>
              </a:rPr>
              <a:t>github</a:t>
            </a:r>
            <a:r>
              <a:rPr lang="en-US" sz="4800" dirty="0">
                <a:solidFill>
                  <a:srgbClr val="CDCDCD"/>
                </a:solidFill>
                <a:latin typeface="Lato Black" panose="020F0A02020204030203" pitchFamily="34" charset="0"/>
                <a:cs typeface="Arial" panose="020B0604020202020204" pitchFamily="34" charset="0"/>
              </a:rPr>
              <a:t> repository for this project</a:t>
            </a:r>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0636456" y="30142914"/>
            <a:ext cx="7706462" cy="1614397"/>
          </a:xfrm>
          <a:prstGeom prst="rect">
            <a:avLst/>
          </a:prstGeom>
        </p:spPr>
      </p:pic>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6936172" y="29408785"/>
            <a:ext cx="1297464" cy="0"/>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8469FA09-6407-4240-A302-A9681C46F18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2979201" y="27597921"/>
            <a:ext cx="3783061" cy="3783061"/>
          </a:xfrm>
          <a:prstGeom prst="rect">
            <a:avLst/>
          </a:prstGeom>
        </p:spPr>
      </p:pic>
      <p:pic>
        <p:nvPicPr>
          <p:cNvPr id="26" name="Graphic 13">
            <a:extLst>
              <a:ext uri="{FF2B5EF4-FFF2-40B4-BE49-F238E27FC236}">
                <a16:creationId xmlns:a16="http://schemas.microsoft.com/office/drawing/2014/main" id="{B00D767F-AA1B-DB4B-8C88-2C511495556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4306645" y="27597920"/>
            <a:ext cx="3783061" cy="3783061"/>
          </a:xfrm>
          <a:prstGeom prst="rect">
            <a:avLst/>
          </a:prstGeom>
        </p:spPr>
      </p:pic>
      <p:cxnSp>
        <p:nvCxnSpPr>
          <p:cNvPr id="27" name="Straight Arrow Connector 23">
            <a:extLst>
              <a:ext uri="{FF2B5EF4-FFF2-40B4-BE49-F238E27FC236}">
                <a16:creationId xmlns:a16="http://schemas.microsoft.com/office/drawing/2014/main" id="{C4100C09-19D5-6C40-BF22-26B27A5E1D26}"/>
              </a:ext>
            </a:extLst>
          </p:cNvPr>
          <p:cNvCxnSpPr>
            <a:cxnSpLocks/>
          </p:cNvCxnSpPr>
          <p:nvPr/>
        </p:nvCxnSpPr>
        <p:spPr>
          <a:xfrm flipV="1">
            <a:off x="32787158" y="29326266"/>
            <a:ext cx="1335954" cy="32124"/>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Graphic 7">
            <a:extLst>
              <a:ext uri="{FF2B5EF4-FFF2-40B4-BE49-F238E27FC236}">
                <a16:creationId xmlns:a16="http://schemas.microsoft.com/office/drawing/2014/main" id="{2C775414-731C-0B49-A089-E3C9F2CE1FDB}"/>
              </a:ext>
            </a:extLst>
          </p:cNvPr>
          <p:cNvSpPr/>
          <p:nvPr/>
        </p:nvSpPr>
        <p:spPr>
          <a:xfrm>
            <a:off x="31346822" y="28321820"/>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CDCDCD"/>
          </a:solidFill>
          <a:ln w="56406" cap="flat">
            <a:noFill/>
            <a:prstDash val="solid"/>
            <a:miter/>
          </a:ln>
        </p:spPr>
        <p:txBody>
          <a:bodyPr rtlCol="0" anchor="ctr"/>
          <a:lstStyle/>
          <a:p>
            <a:endParaRPr lang="en-US">
              <a:solidFill>
                <a:schemeClr val="bg1">
                  <a:lumMod val="85000"/>
                </a:schemeClr>
              </a:solidFill>
            </a:endParaRPr>
          </a:p>
        </p:txBody>
      </p:sp>
      <p:sp>
        <p:nvSpPr>
          <p:cNvPr id="30" name="TextBox 18">
            <a:extLst>
              <a:ext uri="{FF2B5EF4-FFF2-40B4-BE49-F238E27FC236}">
                <a16:creationId xmlns:a16="http://schemas.microsoft.com/office/drawing/2014/main" id="{ECC0210A-8571-FB41-8659-C0195968EC19}"/>
              </a:ext>
            </a:extLst>
          </p:cNvPr>
          <p:cNvSpPr txBox="1"/>
          <p:nvPr/>
        </p:nvSpPr>
        <p:spPr>
          <a:xfrm>
            <a:off x="27439937" y="28402488"/>
            <a:ext cx="3783062" cy="3046988"/>
          </a:xfrm>
          <a:prstGeom prst="rect">
            <a:avLst/>
          </a:prstGeom>
          <a:noFill/>
        </p:spPr>
        <p:txBody>
          <a:bodyPr wrap="square" rtlCol="0">
            <a:spAutoFit/>
          </a:bodyPr>
          <a:lstStyle/>
          <a:p>
            <a:r>
              <a:rPr lang="en-US" sz="4800" dirty="0">
                <a:solidFill>
                  <a:srgbClr val="CDCDCD"/>
                </a:solidFill>
                <a:latin typeface="Lato Black" panose="020F0A02020204030203" pitchFamily="34" charset="0"/>
                <a:cs typeface="Arial" panose="020B0604020202020204" pitchFamily="34" charset="0"/>
              </a:rPr>
              <a:t>Get the full experience! Listen to the podcast</a:t>
            </a:r>
          </a:p>
        </p:txBody>
      </p:sp>
      <p:sp>
        <p:nvSpPr>
          <p:cNvPr id="37" name="TextBox 6">
            <a:extLst>
              <a:ext uri="{FF2B5EF4-FFF2-40B4-BE49-F238E27FC236}">
                <a16:creationId xmlns:a16="http://schemas.microsoft.com/office/drawing/2014/main" id="{5BB1C898-5D29-714A-8081-0E786223D21A}"/>
              </a:ext>
            </a:extLst>
          </p:cNvPr>
          <p:cNvSpPr txBox="1"/>
          <p:nvPr/>
        </p:nvSpPr>
        <p:spPr>
          <a:xfrm>
            <a:off x="40636455" y="12210499"/>
            <a:ext cx="7662037" cy="6186309"/>
          </a:xfrm>
          <a:prstGeom prst="rect">
            <a:avLst/>
          </a:prstGeom>
          <a:noFill/>
        </p:spPr>
        <p:txBody>
          <a:bodyPr wrap="square" rtlCol="0">
            <a:spAutoFit/>
          </a:bodyPr>
          <a:lstStyle/>
          <a:p>
            <a:r>
              <a:rPr lang="en-US" sz="5400" b="1" dirty="0">
                <a:latin typeface="Lato" panose="020F0502020204030203" pitchFamily="34" charset="0"/>
                <a:cs typeface="Segoe UI" panose="020B0502040204020203" pitchFamily="34" charset="0"/>
              </a:rPr>
              <a:t>THINGS TO LOOK INTO</a:t>
            </a:r>
          </a:p>
          <a:p>
            <a:endParaRPr lang="en-US" sz="5400" b="1" dirty="0">
              <a:latin typeface="Lato" panose="020F0502020204030203" pitchFamily="34" charset="0"/>
              <a:cs typeface="Segoe UI" panose="020B0502040204020203" pitchFamily="34" charset="0"/>
            </a:endParaRPr>
          </a:p>
          <a:p>
            <a:pPr marL="685800" indent="-685800">
              <a:buFont typeface="Arial" panose="020B0604020202020204" pitchFamily="34" charset="0"/>
              <a:buChar char="•"/>
            </a:pPr>
            <a:r>
              <a:rPr lang="en-US" sz="4800" b="1" dirty="0">
                <a:latin typeface="Lato" panose="020F0502020204030203" pitchFamily="34" charset="0"/>
                <a:cs typeface="Segoe UI" panose="020B0502040204020203" pitchFamily="34" charset="0"/>
              </a:rPr>
              <a:t>Informative cutoffs</a:t>
            </a:r>
          </a:p>
          <a:p>
            <a:pPr marL="685800" indent="-685800">
              <a:buFont typeface="Arial" panose="020B0604020202020204" pitchFamily="34" charset="0"/>
              <a:buChar char="•"/>
            </a:pPr>
            <a:r>
              <a:rPr lang="en-US" sz="4800" b="1" dirty="0">
                <a:latin typeface="Lato" panose="020F0502020204030203" pitchFamily="34" charset="0"/>
                <a:cs typeface="Segoe UI" panose="020B0502040204020203" pitchFamily="34" charset="0"/>
              </a:rPr>
              <a:t>Number of topics</a:t>
            </a:r>
          </a:p>
          <a:p>
            <a:pPr marL="685800" indent="-685800">
              <a:buFont typeface="Arial" panose="020B0604020202020204" pitchFamily="34" charset="0"/>
              <a:buChar char="•"/>
            </a:pPr>
            <a:r>
              <a:rPr lang="en-US" sz="4800" b="1" dirty="0">
                <a:latin typeface="Lato" panose="020F0502020204030203" pitchFamily="34" charset="0"/>
                <a:cs typeface="Segoe UI" panose="020B0502040204020203" pitchFamily="34" charset="0"/>
              </a:rPr>
              <a:t>Do a </a:t>
            </a:r>
            <a:r>
              <a:rPr lang="en-US" sz="4800" b="1">
                <a:latin typeface="Lato" panose="020F0502020204030203" pitchFamily="34" charset="0"/>
                <a:cs typeface="Segoe UI" panose="020B0502040204020203" pitchFamily="34" charset="0"/>
              </a:rPr>
              <a:t>bigram model?</a:t>
            </a:r>
          </a:p>
          <a:p>
            <a:pPr marL="685800" indent="-685800">
              <a:buFont typeface="Arial" panose="020B0604020202020204" pitchFamily="34" charset="0"/>
              <a:buChar char="•"/>
            </a:pPr>
            <a:endParaRPr lang="en-US" sz="4800" b="1" dirty="0">
              <a:latin typeface="Lato" panose="020F0502020204030203" pitchFamily="34" charset="0"/>
              <a:cs typeface="Segoe UI" panose="020B0502040204020203" pitchFamily="34" charset="0"/>
            </a:endParaRPr>
          </a:p>
          <a:p>
            <a:pPr marL="685800" indent="-685800">
              <a:buFont typeface="Arial" panose="020B0604020202020204" pitchFamily="34" charset="0"/>
              <a:buChar char="•"/>
            </a:pPr>
            <a:endParaRPr lang="en-US" sz="4800" b="1" dirty="0">
              <a:latin typeface="Lato" panose="020F0502020204030203" pitchFamily="34" charset="0"/>
              <a:cs typeface="Segoe UI" panose="020B0502040204020203" pitchFamily="34" charset="0"/>
            </a:endParaRPr>
          </a:p>
          <a:p>
            <a:endParaRPr lang="en-US" sz="4800" dirty="0">
              <a:latin typeface="Lato" panose="020F0502020204030203" pitchFamily="34" charset="0"/>
              <a:cs typeface="Segoe UI" panose="020B0502040204020203" pitchFamily="34" charset="0"/>
            </a:endParaRPr>
          </a:p>
        </p:txBody>
      </p:sp>
      <p:sp>
        <p:nvSpPr>
          <p:cNvPr id="38" name="TextBox 6">
            <a:extLst>
              <a:ext uri="{FF2B5EF4-FFF2-40B4-BE49-F238E27FC236}">
                <a16:creationId xmlns:a16="http://schemas.microsoft.com/office/drawing/2014/main" id="{E3637C6C-1B7C-8C4D-9B18-44386DD50CDC}"/>
              </a:ext>
            </a:extLst>
          </p:cNvPr>
          <p:cNvSpPr txBox="1"/>
          <p:nvPr/>
        </p:nvSpPr>
        <p:spPr>
          <a:xfrm>
            <a:off x="40636454" y="22970232"/>
            <a:ext cx="7662037" cy="6955750"/>
          </a:xfrm>
          <a:prstGeom prst="rect">
            <a:avLst/>
          </a:prstGeom>
          <a:noFill/>
        </p:spPr>
        <p:txBody>
          <a:bodyPr wrap="square" rtlCol="0">
            <a:spAutoFit/>
          </a:bodyPr>
          <a:lstStyle/>
          <a:p>
            <a:r>
              <a:rPr lang="en-US" sz="5400" b="1" dirty="0">
                <a:latin typeface="Lato" panose="020F0502020204030203" pitchFamily="34" charset="0"/>
                <a:cs typeface="Segoe UI" panose="020B0502040204020203" pitchFamily="34" charset="0"/>
              </a:rPr>
              <a:t>DATA STATEMENT</a:t>
            </a:r>
          </a:p>
          <a:p>
            <a:br>
              <a:rPr lang="en-US" sz="2800" i="1" dirty="0">
                <a:latin typeface="Lato" panose="020F0502020204030203" pitchFamily="34" charset="0"/>
                <a:cs typeface="Segoe UI" panose="020B0502040204020203" pitchFamily="34" charset="0"/>
              </a:rPr>
            </a:br>
            <a:r>
              <a:rPr lang="en-US" sz="2800" i="1" dirty="0">
                <a:latin typeface="Lato" panose="020F0502020204030203" pitchFamily="34" charset="0"/>
                <a:cs typeface="Segoe UI" panose="020B0502040204020203" pitchFamily="34" charset="0"/>
              </a:rPr>
              <a:t>Data consists of transcripts of 730 “Security Now” podcast episodes, scraped from the public website </a:t>
            </a:r>
            <a:r>
              <a:rPr lang="en-US" sz="2800" i="1" dirty="0" err="1">
                <a:latin typeface="Lato" panose="020F0502020204030203" pitchFamily="34" charset="0"/>
                <a:cs typeface="Segoe UI" panose="020B0502040204020203" pitchFamily="34" charset="0"/>
              </a:rPr>
              <a:t>www.grc.com</a:t>
            </a:r>
            <a:r>
              <a:rPr lang="en-US" sz="2800" i="1" dirty="0">
                <a:latin typeface="Lato" panose="020F0502020204030203" pitchFamily="34" charset="0"/>
                <a:cs typeface="Segoe UI" panose="020B0502040204020203" pitchFamily="34" charset="0"/>
              </a:rPr>
              <a:t>/</a:t>
            </a:r>
            <a:r>
              <a:rPr lang="en-US" sz="2800" i="1" dirty="0" err="1">
                <a:latin typeface="Lato" panose="020F0502020204030203" pitchFamily="34" charset="0"/>
                <a:cs typeface="Segoe UI" panose="020B0502040204020203" pitchFamily="34" charset="0"/>
              </a:rPr>
              <a:t>securitynow.htm</a:t>
            </a:r>
            <a:r>
              <a:rPr lang="en-US" sz="2800" i="1" dirty="0">
                <a:latin typeface="Lato" panose="020F0502020204030203" pitchFamily="34" charset="0"/>
                <a:cs typeface="Segoe UI" panose="020B0502040204020203" pitchFamily="34" charset="0"/>
              </a:rPr>
              <a:t>. Data was gathered strictly for academic research purposes. Speaker demographic is predominantly homogenic (white, male, American, 30+) and consistent throughout the dataset. The texts are of semi-unstructured, conversational nature, and the topic range is narrow; each episode deals with issues of personal computer security, but due to the format are sometimes more private in nature. Data was scraped for the period of August 2015 to October 2019. </a:t>
            </a:r>
          </a:p>
        </p:txBody>
      </p:sp>
    </p:spTree>
    <p:extLst>
      <p:ext uri="{BB962C8B-B14F-4D97-AF65-F5344CB8AC3E}">
        <p14:creationId xmlns:p14="http://schemas.microsoft.com/office/powerpoint/2010/main" val="4252845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686DAE-ED44-4F96-A84F-2076F2452E6D}"/>
              </a:ext>
            </a:extLst>
          </p:cNvPr>
          <p:cNvSpPr txBox="1"/>
          <p:nvPr/>
        </p:nvSpPr>
        <p:spPr>
          <a:xfrm>
            <a:off x="8103773" y="21241424"/>
            <a:ext cx="13999815" cy="2800767"/>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a:t>
            </a:r>
            <a:endParaRPr lang="en-US" sz="8800" dirty="0">
              <a:latin typeface="Lato" panose="020F0502020204030203" pitchFamily="34" charset="0"/>
              <a:ea typeface="Lato" panose="020F0502020204030203" pitchFamily="34" charset="0"/>
              <a:cs typeface="Lato" panose="020F0502020204030203" pitchFamily="34" charset="0"/>
            </a:endParaRPr>
          </a:p>
          <a:p>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14" name="Title 1">
            <a:extLst>
              <a:ext uri="{FF2B5EF4-FFF2-40B4-BE49-F238E27FC236}">
                <a16:creationId xmlns:a16="http://schemas.microsoft.com/office/drawing/2014/main" id="{B7838981-35BF-4011-A021-F37C42FB10BC}"/>
              </a:ext>
            </a:extLst>
          </p:cNvPr>
          <p:cNvSpPr>
            <a:spLocks noGrp="1"/>
          </p:cNvSpPr>
          <p:nvPr>
            <p:ph type="title"/>
          </p:nvPr>
        </p:nvSpPr>
        <p:spPr>
          <a:xfrm>
            <a:off x="4309110" y="987553"/>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Templates</a:t>
            </a:r>
          </a:p>
        </p:txBody>
      </p:sp>
      <p:sp>
        <p:nvSpPr>
          <p:cNvPr id="26" name="Rectangle 25">
            <a:extLst>
              <a:ext uri="{FF2B5EF4-FFF2-40B4-BE49-F238E27FC236}">
                <a16:creationId xmlns:a16="http://schemas.microsoft.com/office/drawing/2014/main" id="{A184A218-88F4-4D70-A583-D2E8235798DF}"/>
              </a:ext>
            </a:extLst>
          </p:cNvPr>
          <p:cNvSpPr/>
          <p:nvPr/>
        </p:nvSpPr>
        <p:spPr>
          <a:xfrm>
            <a:off x="9849697" y="22687974"/>
            <a:ext cx="5763950"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sina_lana</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F53559F-E365-49B6-8CC3-CBA8853DE887}"/>
              </a:ext>
            </a:extLst>
          </p:cNvPr>
          <p:cNvSpPr txBox="1"/>
          <p:nvPr/>
        </p:nvSpPr>
        <p:spPr>
          <a:xfrm>
            <a:off x="24028178" y="21241424"/>
            <a:ext cx="13999815" cy="1446550"/>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Landscape</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15" name="Picture 14">
            <a:hlinkClick r:id="rId3"/>
            <a:extLst>
              <a:ext uri="{FF2B5EF4-FFF2-40B4-BE49-F238E27FC236}">
                <a16:creationId xmlns:a16="http://schemas.microsoft.com/office/drawing/2014/main" id="{91EC553D-932F-4179-8AA4-01C25540E335}"/>
              </a:ext>
            </a:extLst>
          </p:cNvPr>
          <p:cNvPicPr>
            <a:picLocks noChangeAspect="1"/>
          </p:cNvPicPr>
          <p:nvPr/>
        </p:nvPicPr>
        <p:blipFill>
          <a:blip r:embed="rId4"/>
          <a:stretch>
            <a:fillRect/>
          </a:stretch>
        </p:blipFill>
        <p:spPr>
          <a:xfrm>
            <a:off x="24028178" y="8390485"/>
            <a:ext cx="17576578" cy="12432555"/>
          </a:xfrm>
          <a:prstGeom prst="rect">
            <a:avLst/>
          </a:prstGeom>
        </p:spPr>
      </p:pic>
      <p:sp>
        <p:nvSpPr>
          <p:cNvPr id="29" name="Rectangle 28">
            <a:extLst>
              <a:ext uri="{FF2B5EF4-FFF2-40B4-BE49-F238E27FC236}">
                <a16:creationId xmlns:a16="http://schemas.microsoft.com/office/drawing/2014/main" id="{A1AF6274-DB1F-40A7-9EF3-5D2C2D7C6DD6}"/>
              </a:ext>
            </a:extLst>
          </p:cNvPr>
          <p:cNvSpPr/>
          <p:nvPr/>
        </p:nvSpPr>
        <p:spPr>
          <a:xfrm>
            <a:off x="25777812" y="22687974"/>
            <a:ext cx="536159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rtsbailo</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 name="Graphic 29">
            <a:extLst>
              <a:ext uri="{FF2B5EF4-FFF2-40B4-BE49-F238E27FC236}">
                <a16:creationId xmlns:a16="http://schemas.microsoft.com/office/drawing/2014/main" id="{BFAE6D70-E646-43E1-915A-0D48933C4A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22690" y="2150658"/>
            <a:ext cx="11430000" cy="4762500"/>
          </a:xfrm>
          <a:prstGeom prst="rect">
            <a:avLst/>
          </a:prstGeom>
        </p:spPr>
      </p:pic>
      <p:sp>
        <p:nvSpPr>
          <p:cNvPr id="31" name="Rectangle: Rounded Corners 30">
            <a:hlinkClick r:id="rId3"/>
            <a:extLst>
              <a:ext uri="{FF2B5EF4-FFF2-40B4-BE49-F238E27FC236}">
                <a16:creationId xmlns:a16="http://schemas.microsoft.com/office/drawing/2014/main" id="{B0E7016C-A258-4331-8D13-40230C5D8700}"/>
              </a:ext>
            </a:extLst>
          </p:cNvPr>
          <p:cNvSpPr/>
          <p:nvPr/>
        </p:nvSpPr>
        <p:spPr>
          <a:xfrm>
            <a:off x="24137906" y="24505920"/>
            <a:ext cx="17576578" cy="3107492"/>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025" name="TextBox 1024">
            <a:extLst>
              <a:ext uri="{FF2B5EF4-FFF2-40B4-BE49-F238E27FC236}">
                <a16:creationId xmlns:a16="http://schemas.microsoft.com/office/drawing/2014/main" id="{A9557E9A-A062-4CBF-A480-153FAEDC1495}"/>
              </a:ext>
            </a:extLst>
          </p:cNvPr>
          <p:cNvSpPr txBox="1"/>
          <p:nvPr/>
        </p:nvSpPr>
        <p:spPr>
          <a:xfrm>
            <a:off x="24137906" y="27830161"/>
            <a:ext cx="18034222"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https://www.overleaf.com/latex/templates/better-poster-latex-template/gmkgjvxqbyyt</a:t>
            </a:r>
            <a:endParaRPr lang="en-US" sz="3600" dirty="0">
              <a:solidFill>
                <a:schemeClr val="bg1"/>
              </a:solidFill>
              <a:latin typeface="Lato" panose="020F0502020204030203" pitchFamily="34" charset="0"/>
            </a:endParaRPr>
          </a:p>
        </p:txBody>
      </p:sp>
      <p:pic>
        <p:nvPicPr>
          <p:cNvPr id="1029" name="Graphic 1028">
            <a:extLst>
              <a:ext uri="{FF2B5EF4-FFF2-40B4-BE49-F238E27FC236}">
                <a16:creationId xmlns:a16="http://schemas.microsoft.com/office/drawing/2014/main" id="{F8305091-55F0-4F4D-BEC7-093FB0ADB5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66104" y="25548766"/>
            <a:ext cx="1203960" cy="1135553"/>
          </a:xfrm>
          <a:prstGeom prst="rect">
            <a:avLst/>
          </a:prstGeom>
        </p:spPr>
      </p:pic>
      <p:sp>
        <p:nvSpPr>
          <p:cNvPr id="41" name="Rectangle: Rounded Corners 40">
            <a:hlinkClick r:id="rId3"/>
            <a:extLst>
              <a:ext uri="{FF2B5EF4-FFF2-40B4-BE49-F238E27FC236}">
                <a16:creationId xmlns:a16="http://schemas.microsoft.com/office/drawing/2014/main" id="{F005A65F-C542-4221-9F14-54EF939A914D}"/>
              </a:ext>
            </a:extLst>
          </p:cNvPr>
          <p:cNvSpPr/>
          <p:nvPr/>
        </p:nvSpPr>
        <p:spPr>
          <a:xfrm>
            <a:off x="8213500" y="24617114"/>
            <a:ext cx="9708739" cy="3106025"/>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2" name="Graphic 41">
            <a:extLst>
              <a:ext uri="{FF2B5EF4-FFF2-40B4-BE49-F238E27FC236}">
                <a16:creationId xmlns:a16="http://schemas.microsoft.com/office/drawing/2014/main" id="{86F0D83D-30C4-4BF5-9E0D-342647F8E1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5634" y="25658494"/>
            <a:ext cx="1203960" cy="1135553"/>
          </a:xfrm>
          <a:prstGeom prst="rect">
            <a:avLst/>
          </a:prstGeom>
        </p:spPr>
      </p:pic>
      <p:sp>
        <p:nvSpPr>
          <p:cNvPr id="1033" name="TextBox 1032">
            <a:extLst>
              <a:ext uri="{FF2B5EF4-FFF2-40B4-BE49-F238E27FC236}">
                <a16:creationId xmlns:a16="http://schemas.microsoft.com/office/drawing/2014/main" id="{B49CBB7F-FBA3-4D04-AB43-D059EEB37970}"/>
              </a:ext>
            </a:extLst>
          </p:cNvPr>
          <p:cNvSpPr txBox="1"/>
          <p:nvPr/>
        </p:nvSpPr>
        <p:spPr>
          <a:xfrm>
            <a:off x="10680191" y="25183006"/>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44" name="TextBox 43">
            <a:extLst>
              <a:ext uri="{FF2B5EF4-FFF2-40B4-BE49-F238E27FC236}">
                <a16:creationId xmlns:a16="http://schemas.microsoft.com/office/drawing/2014/main" id="{0BCE5607-7989-4274-BAF0-719D2BBCB268}"/>
              </a:ext>
            </a:extLst>
          </p:cNvPr>
          <p:cNvSpPr txBox="1"/>
          <p:nvPr/>
        </p:nvSpPr>
        <p:spPr>
          <a:xfrm>
            <a:off x="26584101" y="25073278"/>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1034" name="TextBox 1033">
            <a:extLst>
              <a:ext uri="{FF2B5EF4-FFF2-40B4-BE49-F238E27FC236}">
                <a16:creationId xmlns:a16="http://schemas.microsoft.com/office/drawing/2014/main" id="{33F3B41E-47FF-4676-BC21-3C35A13C3F2A}"/>
              </a:ext>
            </a:extLst>
          </p:cNvPr>
          <p:cNvSpPr txBox="1"/>
          <p:nvPr/>
        </p:nvSpPr>
        <p:spPr>
          <a:xfrm>
            <a:off x="8160823" y="27939889"/>
            <a:ext cx="10586564"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10">
                  <a:extLst>
                    <a:ext uri="{A12FA001-AC4F-418D-AE19-62706E023703}">
                      <ahyp:hlinkClr xmlns:ahyp="http://schemas.microsoft.com/office/drawing/2018/hyperlinkcolor" val="tx"/>
                    </a:ext>
                  </a:extLst>
                </a:hlinkClick>
              </a:rPr>
              <a:t>https://github.com/LanaSina/better_poster_latex</a:t>
            </a:r>
            <a:endParaRPr lang="en-US" sz="3600" dirty="0">
              <a:solidFill>
                <a:schemeClr val="bg1"/>
              </a:solidFill>
              <a:latin typeface="Lato" panose="020F0502020204030203" pitchFamily="34" charset="0"/>
            </a:endParaRPr>
          </a:p>
        </p:txBody>
      </p:sp>
      <p:pic>
        <p:nvPicPr>
          <p:cNvPr id="1035" name="Picture 5" descr="Lana Sinapayen">
            <a:extLst>
              <a:ext uri="{FF2B5EF4-FFF2-40B4-BE49-F238E27FC236}">
                <a16:creationId xmlns:a16="http://schemas.microsoft.com/office/drawing/2014/main" id="{8982EF62-1AD1-48B3-9E7F-FD965D4B3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585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6" name="Picture 7" descr="âafael Bailo">
            <a:extLst>
              <a:ext uri="{FF2B5EF4-FFF2-40B4-BE49-F238E27FC236}">
                <a16:creationId xmlns:a16="http://schemas.microsoft.com/office/drawing/2014/main" id="{177865AB-B0F1-473F-8718-DF604E51D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790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7" name="Picture 1036">
            <a:hlinkClick r:id="rId10"/>
            <a:extLst>
              <a:ext uri="{FF2B5EF4-FFF2-40B4-BE49-F238E27FC236}">
                <a16:creationId xmlns:a16="http://schemas.microsoft.com/office/drawing/2014/main" id="{053DA0F6-1911-43A6-862A-0CB59AF02DDA}"/>
              </a:ext>
            </a:extLst>
          </p:cNvPr>
          <p:cNvPicPr>
            <a:picLocks noChangeAspect="1"/>
          </p:cNvPicPr>
          <p:nvPr/>
        </p:nvPicPr>
        <p:blipFill>
          <a:blip r:embed="rId13"/>
          <a:stretch>
            <a:fillRect/>
          </a:stretch>
        </p:blipFill>
        <p:spPr>
          <a:xfrm>
            <a:off x="8103773" y="8390485"/>
            <a:ext cx="8757763" cy="12435746"/>
          </a:xfrm>
          <a:prstGeom prst="rect">
            <a:avLst/>
          </a:prstGeom>
        </p:spPr>
      </p:pic>
    </p:spTree>
    <p:extLst>
      <p:ext uri="{BB962C8B-B14F-4D97-AF65-F5344CB8AC3E}">
        <p14:creationId xmlns:p14="http://schemas.microsoft.com/office/powerpoint/2010/main" val="1603617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37849C-F8D7-4CB7-86E2-C2160D778970}"/>
              </a:ext>
            </a:extLst>
          </p:cNvPr>
          <p:cNvSpPr/>
          <p:nvPr/>
        </p:nvSpPr>
        <p:spPr>
          <a:xfrm>
            <a:off x="751927"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Translations</a:t>
            </a:r>
          </a:p>
        </p:txBody>
      </p:sp>
      <p:pic>
        <p:nvPicPr>
          <p:cNvPr id="5" name="Picture 4">
            <a:hlinkClick r:id="rId2"/>
            <a:extLst>
              <a:ext uri="{FF2B5EF4-FFF2-40B4-BE49-F238E27FC236}">
                <a16:creationId xmlns:a16="http://schemas.microsoft.com/office/drawing/2014/main" id="{7E4BA9D1-888F-4052-96B7-D3D361723EF1}"/>
              </a:ext>
            </a:extLst>
          </p:cNvPr>
          <p:cNvPicPr>
            <a:picLocks noChangeAspect="1"/>
          </p:cNvPicPr>
          <p:nvPr/>
        </p:nvPicPr>
        <p:blipFill>
          <a:blip r:embed="rId3"/>
          <a:stretch>
            <a:fillRect/>
          </a:stretch>
        </p:blipFill>
        <p:spPr>
          <a:xfrm>
            <a:off x="1682497" y="10918185"/>
            <a:ext cx="13041460" cy="8687049"/>
          </a:xfrm>
          <a:prstGeom prst="rect">
            <a:avLst/>
          </a:prstGeom>
          <a:ln>
            <a:solidFill>
              <a:srgbClr val="263238"/>
            </a:solidFill>
          </a:ln>
        </p:spPr>
      </p:pic>
      <p:pic>
        <p:nvPicPr>
          <p:cNvPr id="6" name="Picture 5">
            <a:hlinkClick r:id="rId4"/>
            <a:extLst>
              <a:ext uri="{FF2B5EF4-FFF2-40B4-BE49-F238E27FC236}">
                <a16:creationId xmlns:a16="http://schemas.microsoft.com/office/drawing/2014/main" id="{8962276C-EFD9-4BB6-9F4C-2248AF7931AF}"/>
              </a:ext>
            </a:extLst>
          </p:cNvPr>
          <p:cNvPicPr>
            <a:picLocks noChangeAspect="1"/>
          </p:cNvPicPr>
          <p:nvPr/>
        </p:nvPicPr>
        <p:blipFill>
          <a:blip r:embed="rId5"/>
          <a:stretch>
            <a:fillRect/>
          </a:stretch>
        </p:blipFill>
        <p:spPr>
          <a:xfrm>
            <a:off x="15947566" y="10918185"/>
            <a:ext cx="7079145" cy="8687049"/>
          </a:xfrm>
          <a:prstGeom prst="rect">
            <a:avLst/>
          </a:prstGeom>
          <a:ln>
            <a:solidFill>
              <a:srgbClr val="263238"/>
            </a:solidFill>
          </a:ln>
        </p:spPr>
      </p:pic>
      <p:sp>
        <p:nvSpPr>
          <p:cNvPr id="9" name="TextBox 8">
            <a:extLst>
              <a:ext uri="{FF2B5EF4-FFF2-40B4-BE49-F238E27FC236}">
                <a16:creationId xmlns:a16="http://schemas.microsoft.com/office/drawing/2014/main" id="{76DAF09D-5445-4214-A844-91FB56DF32BF}"/>
              </a:ext>
            </a:extLst>
          </p:cNvPr>
          <p:cNvSpPr txBox="1"/>
          <p:nvPr/>
        </p:nvSpPr>
        <p:spPr>
          <a:xfrm>
            <a:off x="2756749" y="8300356"/>
            <a:ext cx="18507456" cy="2215991"/>
          </a:xfrm>
          <a:prstGeom prst="rect">
            <a:avLst/>
          </a:prstGeom>
          <a:noFill/>
        </p:spPr>
        <p:txBody>
          <a:bodyPr wrap="square" rtlCol="0">
            <a:spAutoFit/>
          </a:bodyPr>
          <a:lstStyle/>
          <a:p>
            <a:pPr algn="ctr"/>
            <a:r>
              <a:rPr lang="en-US" sz="13800" b="1" dirty="0">
                <a:solidFill>
                  <a:srgbClr val="B3E5FC"/>
                </a:solidFill>
              </a:rPr>
              <a:t>Traditional</a:t>
            </a:r>
            <a:r>
              <a:rPr lang="en-US" sz="13800" dirty="0">
                <a:solidFill>
                  <a:srgbClr val="B3E5FC"/>
                </a:solidFill>
              </a:rPr>
              <a:t> Chinese</a:t>
            </a:r>
          </a:p>
        </p:txBody>
      </p:sp>
      <p:sp>
        <p:nvSpPr>
          <p:cNvPr id="10" name="TextBox 9">
            <a:extLst>
              <a:ext uri="{FF2B5EF4-FFF2-40B4-BE49-F238E27FC236}">
                <a16:creationId xmlns:a16="http://schemas.microsoft.com/office/drawing/2014/main" id="{384C3DE4-00EC-4E85-B2B1-2BBCFB093AB3}"/>
              </a:ext>
            </a:extLst>
          </p:cNvPr>
          <p:cNvSpPr txBox="1"/>
          <p:nvPr/>
        </p:nvSpPr>
        <p:spPr>
          <a:xfrm>
            <a:off x="1682497"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2">
                  <a:extLst>
                    <a:ext uri="{A12FA001-AC4F-418D-AE19-62706E023703}">
                      <ahyp:hlinkClr xmlns:ahyp="http://schemas.microsoft.com/office/drawing/2018/hyperlinkcolor" val="tx"/>
                    </a:ext>
                  </a:extLst>
                </a:hlinkClick>
              </a:rPr>
              <a:t>https://osf.io/td9sp/</a:t>
            </a:r>
            <a:endParaRPr lang="en-US" sz="4800" dirty="0">
              <a:solidFill>
                <a:schemeClr val="accent1"/>
              </a:solidFill>
            </a:endParaRPr>
          </a:p>
        </p:txBody>
      </p:sp>
      <p:sp>
        <p:nvSpPr>
          <p:cNvPr id="11" name="TextBox 10">
            <a:extLst>
              <a:ext uri="{FF2B5EF4-FFF2-40B4-BE49-F238E27FC236}">
                <a16:creationId xmlns:a16="http://schemas.microsoft.com/office/drawing/2014/main" id="{8B14B25D-A128-4AAE-BC2E-EDEFEBC0A7F5}"/>
              </a:ext>
            </a:extLst>
          </p:cNvPr>
          <p:cNvSpPr txBox="1"/>
          <p:nvPr/>
        </p:nvSpPr>
        <p:spPr>
          <a:xfrm>
            <a:off x="1594756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4">
                  <a:extLst>
                    <a:ext uri="{A12FA001-AC4F-418D-AE19-62706E023703}">
                      <ahyp:hlinkClr xmlns:ahyp="http://schemas.microsoft.com/office/drawing/2018/hyperlinkcolor" val="tx"/>
                    </a:ext>
                  </a:extLst>
                </a:hlinkClick>
              </a:rPr>
              <a:t>https://osf.io/nk8gh/</a:t>
            </a:r>
            <a:endParaRPr lang="en-US" sz="4800" dirty="0">
              <a:solidFill>
                <a:schemeClr val="accent1"/>
              </a:solidFill>
            </a:endParaRP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2547306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27477888" y="8300356"/>
            <a:ext cx="18507456" cy="2215991"/>
          </a:xfrm>
          <a:prstGeom prst="rect">
            <a:avLst/>
          </a:prstGeom>
          <a:noFill/>
        </p:spPr>
        <p:txBody>
          <a:bodyPr wrap="square" rtlCol="0">
            <a:spAutoFit/>
          </a:bodyPr>
          <a:lstStyle/>
          <a:p>
            <a:pPr algn="ctr"/>
            <a:r>
              <a:rPr lang="en-US" sz="13800" b="1" dirty="0">
                <a:solidFill>
                  <a:srgbClr val="B3E5FC"/>
                </a:solidFill>
              </a:rPr>
              <a:t>Simplified</a:t>
            </a:r>
            <a:r>
              <a:rPr lang="en-US" sz="13800" dirty="0">
                <a:solidFill>
                  <a:srgbClr val="B3E5FC"/>
                </a:solidFill>
              </a:rPr>
              <a:t> Chinese</a:t>
            </a:r>
          </a:p>
        </p:txBody>
      </p:sp>
      <p:sp>
        <p:nvSpPr>
          <p:cNvPr id="16" name="TextBox 15">
            <a:extLst>
              <a:ext uri="{FF2B5EF4-FFF2-40B4-BE49-F238E27FC236}">
                <a16:creationId xmlns:a16="http://schemas.microsoft.com/office/drawing/2014/main" id="{3EF03715-2369-4146-A8C2-09556256957D}"/>
              </a:ext>
            </a:extLst>
          </p:cNvPr>
          <p:cNvSpPr txBox="1"/>
          <p:nvPr/>
        </p:nvSpPr>
        <p:spPr>
          <a:xfrm>
            <a:off x="2640363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6">
                  <a:extLst>
                    <a:ext uri="{A12FA001-AC4F-418D-AE19-62706E023703}">
                      <ahyp:hlinkClr xmlns:ahyp="http://schemas.microsoft.com/office/drawing/2018/hyperlinkcolor" val="tx"/>
                    </a:ext>
                  </a:extLst>
                </a:hlinkClick>
              </a:rPr>
              <a:t>https://osf.io/3dfwa/</a:t>
            </a:r>
            <a:endParaRPr lang="en-US" sz="4800" dirty="0">
              <a:solidFill>
                <a:schemeClr val="accent1"/>
              </a:solidFill>
            </a:endParaRPr>
          </a:p>
        </p:txBody>
      </p:sp>
      <p:sp>
        <p:nvSpPr>
          <p:cNvPr id="17" name="TextBox 16">
            <a:extLst>
              <a:ext uri="{FF2B5EF4-FFF2-40B4-BE49-F238E27FC236}">
                <a16:creationId xmlns:a16="http://schemas.microsoft.com/office/drawing/2014/main" id="{C7F2E0FB-8796-414B-8F9F-D0C0AA34D453}"/>
              </a:ext>
            </a:extLst>
          </p:cNvPr>
          <p:cNvSpPr txBox="1"/>
          <p:nvPr/>
        </p:nvSpPr>
        <p:spPr>
          <a:xfrm>
            <a:off x="4038660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7">
                  <a:extLst>
                    <a:ext uri="{A12FA001-AC4F-418D-AE19-62706E023703}">
                      <ahyp:hlinkClr xmlns:ahyp="http://schemas.microsoft.com/office/drawing/2018/hyperlinkcolor" val="tx"/>
                    </a:ext>
                  </a:extLst>
                </a:hlinkClick>
              </a:rPr>
              <a:t>https://osf.io/n3e8x/</a:t>
            </a:r>
            <a:endParaRPr lang="en-US" sz="4800" dirty="0">
              <a:solidFill>
                <a:schemeClr val="accent1"/>
              </a:solidFill>
            </a:endParaRPr>
          </a:p>
        </p:txBody>
      </p:sp>
      <p:pic>
        <p:nvPicPr>
          <p:cNvPr id="18" name="Picture 17">
            <a:hlinkClick r:id="rId6"/>
            <a:extLst>
              <a:ext uri="{FF2B5EF4-FFF2-40B4-BE49-F238E27FC236}">
                <a16:creationId xmlns:a16="http://schemas.microsoft.com/office/drawing/2014/main" id="{CC413E8D-2E30-471E-9871-9C118B28B55F}"/>
              </a:ext>
            </a:extLst>
          </p:cNvPr>
          <p:cNvPicPr>
            <a:picLocks noChangeAspect="1"/>
          </p:cNvPicPr>
          <p:nvPr/>
        </p:nvPicPr>
        <p:blipFill>
          <a:blip r:embed="rId8"/>
          <a:stretch>
            <a:fillRect/>
          </a:stretch>
        </p:blipFill>
        <p:spPr>
          <a:xfrm>
            <a:off x="26403636" y="10918185"/>
            <a:ext cx="13052400" cy="8687049"/>
          </a:xfrm>
          <a:prstGeom prst="rect">
            <a:avLst/>
          </a:prstGeom>
          <a:ln>
            <a:solidFill>
              <a:srgbClr val="263238"/>
            </a:solidFill>
          </a:ln>
        </p:spPr>
      </p:pic>
      <p:pic>
        <p:nvPicPr>
          <p:cNvPr id="19" name="Picture 18">
            <a:hlinkClick r:id="rId7"/>
            <a:extLst>
              <a:ext uri="{FF2B5EF4-FFF2-40B4-BE49-F238E27FC236}">
                <a16:creationId xmlns:a16="http://schemas.microsoft.com/office/drawing/2014/main" id="{D73DBB1C-4CB1-49E1-B379-EF5A699D3E86}"/>
              </a:ext>
            </a:extLst>
          </p:cNvPr>
          <p:cNvPicPr>
            <a:picLocks noChangeAspect="1"/>
          </p:cNvPicPr>
          <p:nvPr/>
        </p:nvPicPr>
        <p:blipFill>
          <a:blip r:embed="rId9"/>
          <a:stretch>
            <a:fillRect/>
          </a:stretch>
        </p:blipFill>
        <p:spPr>
          <a:xfrm>
            <a:off x="40386606" y="10918185"/>
            <a:ext cx="7070515" cy="8687049"/>
          </a:xfrm>
          <a:prstGeom prst="rect">
            <a:avLst/>
          </a:prstGeom>
          <a:ln>
            <a:solidFill>
              <a:srgbClr val="263238"/>
            </a:solidFill>
          </a:ln>
        </p:spPr>
      </p:pic>
    </p:spTree>
    <p:extLst>
      <p:ext uri="{BB962C8B-B14F-4D97-AF65-F5344CB8AC3E}">
        <p14:creationId xmlns:p14="http://schemas.microsoft.com/office/powerpoint/2010/main" val="180094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More Translations</a:t>
            </a: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1413450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16139328" y="8300356"/>
            <a:ext cx="18507456" cy="2215991"/>
          </a:xfrm>
          <a:prstGeom prst="rect">
            <a:avLst/>
          </a:prstGeom>
          <a:noFill/>
        </p:spPr>
        <p:txBody>
          <a:bodyPr wrap="square" rtlCol="0">
            <a:spAutoFit/>
          </a:bodyPr>
          <a:lstStyle/>
          <a:p>
            <a:pPr algn="ctr"/>
            <a:r>
              <a:rPr lang="en-US" sz="13800" b="1" dirty="0">
                <a:solidFill>
                  <a:srgbClr val="B3E5FC"/>
                </a:solidFill>
              </a:rPr>
              <a:t>Turkish</a:t>
            </a:r>
            <a:endParaRPr lang="en-US" sz="13800" dirty="0">
              <a:solidFill>
                <a:srgbClr val="B3E5FC"/>
              </a:solidFill>
            </a:endParaRPr>
          </a:p>
        </p:txBody>
      </p:sp>
      <p:sp>
        <p:nvSpPr>
          <p:cNvPr id="16" name="TextBox 15">
            <a:extLst>
              <a:ext uri="{FF2B5EF4-FFF2-40B4-BE49-F238E27FC236}">
                <a16:creationId xmlns:a16="http://schemas.microsoft.com/office/drawing/2014/main" id="{3EF03715-2369-4146-A8C2-09556256957D}"/>
              </a:ext>
            </a:extLst>
          </p:cNvPr>
          <p:cNvSpPr txBox="1"/>
          <p:nvPr/>
        </p:nvSpPr>
        <p:spPr>
          <a:xfrm>
            <a:off x="19016068" y="19907700"/>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hlinkClick r:id="rId2"/>
              </a:rPr>
              <a:t>https://osf.io/ck68a/</a:t>
            </a:r>
            <a:endParaRPr lang="en-US" sz="4800" dirty="0">
              <a:solidFill>
                <a:schemeClr val="accent1"/>
              </a:solidFill>
            </a:endParaRPr>
          </a:p>
        </p:txBody>
      </p:sp>
      <p:pic>
        <p:nvPicPr>
          <p:cNvPr id="3" name="Picture 2">
            <a:extLst>
              <a:ext uri="{FF2B5EF4-FFF2-40B4-BE49-F238E27FC236}">
                <a16:creationId xmlns:a16="http://schemas.microsoft.com/office/drawing/2014/main" id="{3F1F47F1-A0C0-4E7B-91C9-9E75071E4CE0}"/>
              </a:ext>
            </a:extLst>
          </p:cNvPr>
          <p:cNvPicPr>
            <a:picLocks noChangeAspect="1"/>
          </p:cNvPicPr>
          <p:nvPr/>
        </p:nvPicPr>
        <p:blipFill>
          <a:blip r:embed="rId3"/>
          <a:stretch>
            <a:fillRect/>
          </a:stretch>
        </p:blipFill>
        <p:spPr>
          <a:xfrm>
            <a:off x="19016068" y="11063518"/>
            <a:ext cx="12753975" cy="8239125"/>
          </a:xfrm>
          <a:prstGeom prst="rect">
            <a:avLst/>
          </a:prstGeom>
        </p:spPr>
      </p:pic>
      <p:sp>
        <p:nvSpPr>
          <p:cNvPr id="22" name="TextBox 21">
            <a:extLst>
              <a:ext uri="{FF2B5EF4-FFF2-40B4-BE49-F238E27FC236}">
                <a16:creationId xmlns:a16="http://schemas.microsoft.com/office/drawing/2014/main" id="{29DB973B-BE5C-42BB-B56D-07816C28EC28}"/>
              </a:ext>
            </a:extLst>
          </p:cNvPr>
          <p:cNvSpPr txBox="1"/>
          <p:nvPr/>
        </p:nvSpPr>
        <p:spPr>
          <a:xfrm>
            <a:off x="14134506" y="23761857"/>
            <a:ext cx="15638358" cy="830997"/>
          </a:xfrm>
          <a:prstGeom prst="rect">
            <a:avLst/>
          </a:prstGeom>
          <a:noFill/>
        </p:spPr>
        <p:txBody>
          <a:bodyPr wrap="square" rtlCol="0">
            <a:spAutoFit/>
          </a:bodyPr>
          <a:lstStyle/>
          <a:p>
            <a:r>
              <a:rPr lang="en-US" sz="4800" dirty="0">
                <a:solidFill>
                  <a:schemeClr val="accent1">
                    <a:lumMod val="20000"/>
                    <a:lumOff val="80000"/>
                  </a:schemeClr>
                </a:solidFill>
              </a:rPr>
              <a:t>Special thanks to Mehmet </a:t>
            </a:r>
            <a:r>
              <a:rPr lang="en-US" sz="4800" dirty="0" err="1">
                <a:solidFill>
                  <a:schemeClr val="accent1">
                    <a:lumMod val="20000"/>
                    <a:lumOff val="80000"/>
                  </a:schemeClr>
                </a:solidFill>
              </a:rPr>
              <a:t>Döke</a:t>
            </a:r>
            <a:r>
              <a:rPr lang="en-US" sz="4800" dirty="0">
                <a:solidFill>
                  <a:schemeClr val="accent1">
                    <a:lumMod val="20000"/>
                    <a:lumOff val="80000"/>
                  </a:schemeClr>
                </a:solidFill>
              </a:rPr>
              <a:t> for the Turkish translation.</a:t>
            </a:r>
            <a:endParaRPr lang="en-US" sz="4800" dirty="0">
              <a:solidFill>
                <a:schemeClr val="accent1"/>
              </a:solidFill>
            </a:endParaRPr>
          </a:p>
        </p:txBody>
      </p:sp>
    </p:spTree>
    <p:extLst>
      <p:ext uri="{BB962C8B-B14F-4D97-AF65-F5344CB8AC3E}">
        <p14:creationId xmlns:p14="http://schemas.microsoft.com/office/powerpoint/2010/main" val="4276928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4D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40306752" y="0"/>
            <a:ext cx="9153260" cy="331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452176" y="5506805"/>
            <a:ext cx="26281807" cy="12484959"/>
          </a:xfrm>
        </p:spPr>
        <p:txBody>
          <a:bodyPr anchor="t">
            <a:noAutofit/>
          </a:bodyPr>
          <a:lstStyle/>
          <a:p>
            <a:pPr algn="l">
              <a:lnSpc>
                <a:spcPct val="150000"/>
              </a:lnSpc>
            </a:pP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This is an</a:t>
            </a:r>
            <a:r>
              <a:rPr lang="en-US" sz="13400" b="1" dirty="0">
                <a:solidFill>
                  <a:schemeClr val="bg1"/>
                </a:solidFill>
                <a:latin typeface="Lato Black" panose="020F0A02020204030203" pitchFamily="34" charset="0"/>
                <a:ea typeface="Roboto" panose="02000000000000000000" pitchFamily="2" charset="0"/>
                <a:cs typeface="Arial" panose="020B0604020202020204" pitchFamily="34" charset="0"/>
              </a:rPr>
              <a:t> experimental version</a:t>
            </a:r>
            <a:r>
              <a:rPr lang="en-US" sz="13400" b="1" dirty="0">
                <a:solidFill>
                  <a:srgbClr val="FFD54F"/>
                </a:solidFill>
                <a:latin typeface="Lato Black" panose="020F0A02020204030203" pitchFamily="34" charset="0"/>
                <a:ea typeface="Roboto" panose="02000000000000000000" pitchFamily="2" charset="0"/>
                <a:cs typeface="Arial" panose="020B0604020202020204" pitchFamily="34" charset="0"/>
              </a:rPr>
              <a:t> </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of #betterposter. </a:t>
            </a:r>
            <a:r>
              <a:rPr lang="en-US" sz="13400" dirty="0">
                <a:solidFill>
                  <a:schemeClr val="bg1"/>
                </a:solidFill>
                <a:latin typeface="Lato Black" panose="020F0A02020204030203" pitchFamily="34" charset="0"/>
                <a:ea typeface="Roboto" panose="02000000000000000000" pitchFamily="2" charset="0"/>
                <a:cs typeface="Arial" panose="020B0604020202020204" pitchFamily="34" charset="0"/>
              </a:rPr>
              <a:t>Try it</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400" dirty="0">
                <a:solidFill>
                  <a:schemeClr val="bg1"/>
                </a:solidFill>
                <a:latin typeface="Lato Black" panose="020F0A02020204030203" pitchFamily="34" charset="0"/>
                <a:ea typeface="Roboto" panose="02000000000000000000" pitchFamily="2" charset="0"/>
                <a:cs typeface="Arial" panose="020B0604020202020204" pitchFamily="34" charset="0"/>
              </a:rPr>
              <a:t>if</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400" dirty="0">
                <a:solidFill>
                  <a:schemeClr val="bg1"/>
                </a:solidFill>
                <a:latin typeface="Lato Black" panose="020F0A02020204030203" pitchFamily="34" charset="0"/>
                <a:ea typeface="Roboto" panose="02000000000000000000" pitchFamily="2" charset="0"/>
                <a:cs typeface="Arial" panose="020B0604020202020204" pitchFamily="34" charset="0"/>
              </a:rPr>
              <a:t>you’re brave</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 and let me know how it goes!</a:t>
            </a: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0739698"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587854" y="3221951"/>
            <a:ext cx="9563989" cy="13985239"/>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Graph/table with </a:t>
            </a:r>
            <a:r>
              <a:rPr lang="en-US" sz="3600" b="1" dirty="0">
                <a:latin typeface="Lato" panose="020F0502020204030203" pitchFamily="34" charset="0"/>
                <a:cs typeface="Arial" panose="020B0604020202020204" pitchFamily="34" charset="0"/>
              </a:rPr>
              <a:t>essential results only</a:t>
            </a:r>
            <a:r>
              <a:rPr lang="en-US" sz="3600" dirty="0">
                <a:latin typeface="Lato" panose="020F0502020204030203" pitchFamily="34" charset="0"/>
                <a:cs typeface="Arial" panose="020B0604020202020204"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All the other correlations in the ammo bar.</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B244B05-C5D7-4580-8933-5B2F47EB56B0}"/>
              </a:ext>
            </a:extLst>
          </p:cNvPr>
          <p:cNvSpPr txBox="1"/>
          <p:nvPr/>
        </p:nvSpPr>
        <p:spPr>
          <a:xfrm>
            <a:off x="41184576" y="1350919"/>
            <a:ext cx="7662037" cy="1754326"/>
          </a:xfrm>
          <a:prstGeom prst="rect">
            <a:avLst/>
          </a:prstGeom>
          <a:noFill/>
        </p:spPr>
        <p:txBody>
          <a:bodyPr wrap="square" rtlCol="0">
            <a:spAutoFit/>
          </a:bodyPr>
          <a:lstStyle/>
          <a:p>
            <a:r>
              <a:rPr lang="en-US" sz="5400" b="1" i="1" dirty="0">
                <a:latin typeface="Lato" panose="020F0502020204030203" pitchFamily="34" charset="0"/>
                <a:cs typeface="Lato" panose="020F0502020204030203" pitchFamily="34" charset="0"/>
              </a:rPr>
              <a:t>Title:</a:t>
            </a:r>
            <a:br>
              <a:rPr lang="en-US" sz="5400" i="1" dirty="0">
                <a:latin typeface="Lato" panose="020F0502020204030203" pitchFamily="34" charset="0"/>
                <a:cs typeface="Lato" panose="020F0502020204030203" pitchFamily="34" charset="0"/>
              </a:rPr>
            </a:br>
            <a:r>
              <a:rPr lang="en-US" sz="5400" i="1" dirty="0">
                <a:latin typeface="Lato" panose="020F0502020204030203" pitchFamily="34" charset="0"/>
                <a:cs typeface="Lato" panose="020F0502020204030203" pitchFamily="34" charset="0"/>
              </a:rPr>
              <a:t>Subtitle</a:t>
            </a:r>
          </a:p>
        </p:txBody>
      </p:sp>
      <p:sp>
        <p:nvSpPr>
          <p:cNvPr id="12" name="TextBox 11">
            <a:extLst>
              <a:ext uri="{FF2B5EF4-FFF2-40B4-BE49-F238E27FC236}">
                <a16:creationId xmlns:a16="http://schemas.microsoft.com/office/drawing/2014/main" id="{64F9E57F-C64F-4827-8C49-BB9DBDC073C7}"/>
              </a:ext>
            </a:extLst>
          </p:cNvPr>
          <p:cNvSpPr txBox="1"/>
          <p:nvPr/>
        </p:nvSpPr>
        <p:spPr>
          <a:xfrm>
            <a:off x="41667014" y="3221951"/>
            <a:ext cx="7517322" cy="1446550"/>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Lato" panose="020F0502020204030203" pitchFamily="34" charset="0"/>
              </a:rPr>
              <a:t>Leeroy</a:t>
            </a:r>
            <a:r>
              <a:rPr lang="en-US" sz="4400" b="1" dirty="0">
                <a:latin typeface="Lato" panose="020F0502020204030203" pitchFamily="34" charset="0"/>
                <a:cs typeface="Lato" panose="020F0502020204030203" pitchFamily="34" charset="0"/>
              </a:rPr>
              <a:t> </a:t>
            </a:r>
            <a:r>
              <a:rPr lang="en-US" sz="4400" dirty="0">
                <a:latin typeface="Lato" panose="020F0502020204030203" pitchFamily="34" charset="0"/>
                <a:cs typeface="Lato" panose="020F0502020204030203" pitchFamily="34" charset="0"/>
              </a:rPr>
              <a:t>Jenkins, author2, </a:t>
            </a:r>
            <a:br>
              <a:rPr lang="en-US" sz="4400" dirty="0">
                <a:latin typeface="Lato" panose="020F0502020204030203" pitchFamily="34" charset="0"/>
                <a:cs typeface="Lato" panose="020F0502020204030203" pitchFamily="34" charset="0"/>
              </a:rPr>
            </a:br>
            <a:r>
              <a:rPr lang="en-US" sz="4400" dirty="0">
                <a:latin typeface="Lato" panose="020F0502020204030203" pitchFamily="34" charset="0"/>
                <a:cs typeface="Lato" panose="020F0502020204030203" pitchFamily="34" charset="0"/>
              </a:rPr>
              <a:t>author3, author4</a:t>
            </a:r>
            <a:endParaRPr lang="en-US" sz="4400" b="1" dirty="0">
              <a:latin typeface="Lato" panose="020F0502020204030203" pitchFamily="34" charset="0"/>
              <a:cs typeface="Lato" panose="020F0502020204030203" pitchFamily="34" charset="0"/>
            </a:endParaRPr>
          </a:p>
        </p:txBody>
      </p:sp>
      <p:sp>
        <p:nvSpPr>
          <p:cNvPr id="20" name="Graphic 18">
            <a:extLst>
              <a:ext uri="{FF2B5EF4-FFF2-40B4-BE49-F238E27FC236}">
                <a16:creationId xmlns:a16="http://schemas.microsoft.com/office/drawing/2014/main" id="{BDF411EE-4753-4C32-9DAF-D5DA024A3893}"/>
              </a:ext>
            </a:extLst>
          </p:cNvPr>
          <p:cNvSpPr/>
          <p:nvPr/>
        </p:nvSpPr>
        <p:spPr>
          <a:xfrm>
            <a:off x="41175280" y="3423118"/>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FCAC4B58-8623-4DBE-951A-DDF821787031}"/>
              </a:ext>
            </a:extLst>
          </p:cNvPr>
          <p:cNvSpPr txBox="1"/>
          <p:nvPr/>
        </p:nvSpPr>
        <p:spPr>
          <a:xfrm>
            <a:off x="41184576" y="6494552"/>
            <a:ext cx="7662037" cy="9879628"/>
          </a:xfrm>
          <a:prstGeom prst="rect">
            <a:avLst/>
          </a:prstGeom>
          <a:noFill/>
        </p:spPr>
        <p:txBody>
          <a:bodyPr wrap="square" rtlCol="0">
            <a:spAutoFit/>
          </a:bodyPr>
          <a:lstStyle/>
          <a:p>
            <a:r>
              <a:rPr lang="en-US" sz="5400" b="1" dirty="0">
                <a:latin typeface="Lato" panose="020F0502020204030203" pitchFamily="34" charset="0"/>
                <a:cs typeface="Arial" panose="020B0604020202020204" pitchFamily="34" charset="0"/>
              </a:rPr>
              <a:t>AMMO BAR</a:t>
            </a:r>
          </a:p>
          <a:p>
            <a:endParaRPr lang="en-US" sz="5400" b="1" dirty="0">
              <a:latin typeface="Lato" panose="020F0502020204030203" pitchFamily="34" charset="0"/>
              <a:cs typeface="Arial" panose="020B0604020202020204" pitchFamily="34" charset="0"/>
            </a:endParaRPr>
          </a:p>
          <a:p>
            <a:r>
              <a:rPr lang="en-US" sz="4800" b="1" dirty="0">
                <a:latin typeface="Lato" panose="020F0502020204030203" pitchFamily="34" charset="0"/>
                <a:cs typeface="Arial" panose="020B0604020202020204"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Arial" panose="020B0604020202020204" pitchFamily="34" charset="0"/>
              </a:rPr>
              <a:t>Keep it messy!</a:t>
            </a:r>
            <a:r>
              <a:rPr lang="en-US" sz="4800" dirty="0">
                <a:latin typeface="Lato" panose="020F0502020204030203" pitchFamily="34" charset="0"/>
                <a:cs typeface="Arial" panose="020B0604020202020204"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80DEEA"/>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1234472" y="27566715"/>
            <a:ext cx="8077384" cy="830997"/>
          </a:xfrm>
          <a:prstGeom prst="rect">
            <a:avLst/>
          </a:prstGeom>
          <a:noFill/>
        </p:spPr>
        <p:txBody>
          <a:bodyPr wrap="square" rtlCol="0">
            <a:spAutoFit/>
          </a:bodyPr>
          <a:lstStyle/>
          <a:p>
            <a:r>
              <a:rPr lang="en-US" sz="4800" dirty="0">
                <a:solidFill>
                  <a:srgbClr val="80DEEA"/>
                </a:solidFill>
                <a:latin typeface="Lato Black" panose="020F0A02020204030203" pitchFamily="34" charset="0"/>
                <a:cs typeface="Arial" panose="020B0604020202020204" pitchFamily="34" charset="0"/>
              </a:rPr>
              <a:t>Get</a:t>
            </a:r>
            <a:r>
              <a:rPr lang="en-US" sz="4800" dirty="0">
                <a:solidFill>
                  <a:srgbClr val="80DEEA"/>
                </a:solidFill>
                <a:latin typeface="Lato" panose="020F0502020204030203" pitchFamily="34" charset="0"/>
                <a:cs typeface="Arial" panose="020B0604020202020204" pitchFamily="34" charset="0"/>
              </a:rPr>
              <a:t> </a:t>
            </a:r>
            <a:r>
              <a:rPr lang="en-US" sz="4800" dirty="0">
                <a:solidFill>
                  <a:srgbClr val="80DEEA"/>
                </a:solidFill>
                <a:latin typeface="Lato Black" panose="020F0A02020204030203" pitchFamily="34" charset="0"/>
                <a:cs typeface="Arial" panose="020B0604020202020204" pitchFamily="34" charset="0"/>
              </a:rPr>
              <a:t>full paper</a:t>
            </a:r>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3"/>
          <a:stretch>
            <a:fillRect/>
          </a:stretch>
        </p:blipFill>
        <p:spPr>
          <a:xfrm>
            <a:off x="43130901" y="28505454"/>
            <a:ext cx="3162300" cy="2581275"/>
          </a:xfrm>
          <a:prstGeom prst="rect">
            <a:avLst/>
          </a:prstGeom>
        </p:spPr>
      </p:pic>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8327663" y="28096821"/>
            <a:ext cx="1297464" cy="0"/>
          </a:xfrm>
          <a:prstGeom prst="straightConnector1">
            <a:avLst/>
          </a:prstGeom>
          <a:ln w="66675">
            <a:solidFill>
              <a:srgbClr val="80DEEA"/>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3F6FAB3B-B12A-4813-B623-754F8AAB0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03453" y="25762334"/>
            <a:ext cx="5149036" cy="5149036"/>
          </a:xfrm>
          <a:prstGeom prst="rect">
            <a:avLst/>
          </a:prstGeom>
        </p:spPr>
      </p:pic>
      <p:sp>
        <p:nvSpPr>
          <p:cNvPr id="17" name="Graphic 18">
            <a:extLst>
              <a:ext uri="{FF2B5EF4-FFF2-40B4-BE49-F238E27FC236}">
                <a16:creationId xmlns:a16="http://schemas.microsoft.com/office/drawing/2014/main" id="{C1707D57-0C98-4840-94C6-1437E6C5D860}"/>
              </a:ext>
            </a:extLst>
          </p:cNvPr>
          <p:cNvSpPr/>
          <p:nvPr/>
        </p:nvSpPr>
        <p:spPr>
          <a:xfrm>
            <a:off x="587854" y="165535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6" name="Rectangle 5">
            <a:extLst>
              <a:ext uri="{FF2B5EF4-FFF2-40B4-BE49-F238E27FC236}">
                <a16:creationId xmlns:a16="http://schemas.microsoft.com/office/drawing/2014/main" id="{794ABF43-FC69-48DE-90AE-EFBDC393E4D3}"/>
              </a:ext>
            </a:extLst>
          </p:cNvPr>
          <p:cNvSpPr/>
          <p:nvPr/>
        </p:nvSpPr>
        <p:spPr>
          <a:xfrm>
            <a:off x="1021436" y="1350919"/>
            <a:ext cx="7276223" cy="821892"/>
          </a:xfrm>
          <a:prstGeom prst="rect">
            <a:avLst/>
          </a:prstGeom>
        </p:spPr>
        <p:txBody>
          <a:bodyPr wrap="none">
            <a:spAutoFit/>
          </a:bodyPr>
          <a:lstStyle/>
          <a:p>
            <a:pPr>
              <a:lnSpc>
                <a:spcPct val="120000"/>
              </a:lnSpc>
            </a:pPr>
            <a:r>
              <a:rPr lang="en-US" sz="4400" dirty="0">
                <a:solidFill>
                  <a:schemeClr val="bg1">
                    <a:lumMod val="50000"/>
                  </a:schemeClr>
                </a:solidFill>
                <a:latin typeface="Lato" panose="020F0502020204030203" pitchFamily="34" charset="0"/>
                <a:cs typeface="Arial" panose="020B0604020202020204" pitchFamily="34" charset="0"/>
              </a:rPr>
              <a:t>PRESENTER:</a:t>
            </a:r>
            <a:r>
              <a:rPr lang="en-US" sz="4400" b="1" dirty="0">
                <a:latin typeface="Lato Black" panose="020F0A02020204030203" pitchFamily="34" charset="0"/>
                <a:cs typeface="Arial" panose="020B0604020202020204" pitchFamily="34" charset="0"/>
              </a:rPr>
              <a:t> </a:t>
            </a:r>
            <a:r>
              <a:rPr lang="en-US" sz="4400" b="1" dirty="0">
                <a:highlight>
                  <a:srgbClr val="FFC107"/>
                </a:highlight>
                <a:latin typeface="Lato Black" panose="020F0A02020204030203" pitchFamily="34" charset="0"/>
                <a:cs typeface="Arial" panose="020B0604020202020204" pitchFamily="34" charset="0"/>
              </a:rPr>
              <a:t>Leeroy</a:t>
            </a:r>
            <a:r>
              <a:rPr lang="en-US" sz="4400" b="1" dirty="0">
                <a:latin typeface="Lato Black" panose="020F0A02020204030203" pitchFamily="34" charset="0"/>
                <a:cs typeface="Arial" panose="020B0604020202020204" pitchFamily="34" charset="0"/>
              </a:rPr>
              <a:t> </a:t>
            </a:r>
            <a:r>
              <a:rPr lang="en-US" sz="4400" dirty="0">
                <a:latin typeface="Lato" panose="020F0502020204030203" pitchFamily="34" charset="0"/>
                <a:cs typeface="Arial" panose="020B0604020202020204" pitchFamily="34" charset="0"/>
              </a:rPr>
              <a:t>Jenkins</a:t>
            </a:r>
            <a:endParaRPr lang="en-US" sz="4400" b="1" dirty="0">
              <a:latin typeface="Lato Black" panose="020F0A02020204030203" pitchFamily="34" charset="0"/>
              <a:cs typeface="Arial" panose="020B0604020202020204" pitchFamily="34" charset="0"/>
            </a:endParaRPr>
          </a:p>
        </p:txBody>
      </p:sp>
      <p:sp>
        <p:nvSpPr>
          <p:cNvPr id="8" name="TextBox 7">
            <a:extLst>
              <a:ext uri="{FF2B5EF4-FFF2-40B4-BE49-F238E27FC236}">
                <a16:creationId xmlns:a16="http://schemas.microsoft.com/office/drawing/2014/main" id="{481E173E-5E9D-4D02-A6AB-4D56E5D5490E}"/>
              </a:ext>
            </a:extLst>
          </p:cNvPr>
          <p:cNvSpPr txBox="1"/>
          <p:nvPr/>
        </p:nvSpPr>
        <p:spPr>
          <a:xfrm>
            <a:off x="768069" y="12751364"/>
            <a:ext cx="9518672" cy="3028521"/>
          </a:xfrm>
          <a:prstGeom prst="rect">
            <a:avLst/>
          </a:prstGeom>
          <a:noFill/>
        </p:spPr>
        <p:txBody>
          <a:bodyPr wrap="square" rtlCol="0">
            <a:spAutoFit/>
          </a:bodyPr>
          <a:lstStyle/>
          <a:p>
            <a:pPr lvl="0">
              <a:lnSpc>
                <a:spcPct val="120000"/>
              </a:lnSpc>
            </a:pPr>
            <a:r>
              <a:rPr lang="en-US" sz="3600" b="1" dirty="0">
                <a:solidFill>
                  <a:srgbClr val="8C1616"/>
                </a:solidFill>
                <a:latin typeface="Lato Black" panose="020F0A02020204030203" pitchFamily="34" charset="0"/>
                <a:cs typeface="Arial" panose="020B0604020202020204" pitchFamily="34" charset="0"/>
              </a:rPr>
              <a:t>METHODS</a:t>
            </a:r>
          </a:p>
          <a:p>
            <a:pPr marL="742950" lvl="0" indent="-742950">
              <a:lnSpc>
                <a:spcPct val="120000"/>
              </a:lnSpc>
              <a:buFont typeface="+mj-lt"/>
              <a:buAutoNum type="arabicPeriod"/>
            </a:pPr>
            <a:r>
              <a:rPr lang="en-US" sz="3600" dirty="0">
                <a:solidFill>
                  <a:prstClr val="black"/>
                </a:solidFill>
                <a:latin typeface="Lato" panose="020F0502020204030203" pitchFamily="34" charset="0"/>
                <a:cs typeface="Arial" panose="020B0604020202020204" pitchFamily="34" charset="0"/>
              </a:rPr>
              <a:t>How did you find this?</a:t>
            </a:r>
          </a:p>
          <a:p>
            <a:pPr marL="742950" lvl="0" indent="-742950">
              <a:lnSpc>
                <a:spcPct val="120000"/>
              </a:lnSpc>
              <a:buFont typeface="+mj-lt"/>
              <a:buAutoNum type="arabicPeriod"/>
            </a:pPr>
            <a:r>
              <a:rPr lang="en-US" sz="3600" dirty="0">
                <a:solidFill>
                  <a:prstClr val="black"/>
                </a:solidFill>
                <a:latin typeface="Lato" panose="020F0502020204030203" pitchFamily="34" charset="0"/>
                <a:cs typeface="Arial" panose="020B0604020202020204" pitchFamily="34" charset="0"/>
              </a:rPr>
              <a:t>Collected [what] from [population]</a:t>
            </a:r>
          </a:p>
          <a:p>
            <a:pPr marL="742950" lvl="0" indent="-742950">
              <a:lnSpc>
                <a:spcPct val="120000"/>
              </a:lnSpc>
              <a:buFont typeface="+mj-lt"/>
              <a:buAutoNum type="arabicPeriod"/>
            </a:pPr>
            <a:r>
              <a:rPr lang="en-US" sz="3600" dirty="0">
                <a:solidFill>
                  <a:prstClr val="black"/>
                </a:solidFill>
                <a:latin typeface="Lato" panose="020F0502020204030203" pitchFamily="34" charset="0"/>
                <a:cs typeface="Arial" panose="020B0604020202020204" pitchFamily="34" charset="0"/>
              </a:rPr>
              <a:t>How you tested it.</a:t>
            </a:r>
            <a:endParaRPr lang="en-US" sz="3600" b="1" dirty="0">
              <a:solidFill>
                <a:prstClr val="black"/>
              </a:solidFill>
              <a:latin typeface="Lato" panose="020F0502020204030203" pitchFamily="34" charset="0"/>
              <a:cs typeface="Arial" panose="020B0604020202020204" pitchFamily="34" charset="0"/>
            </a:endParaRPr>
          </a:p>
          <a:p>
            <a:endParaRPr lang="en-US" dirty="0"/>
          </a:p>
        </p:txBody>
      </p:sp>
      <p:sp>
        <p:nvSpPr>
          <p:cNvPr id="21" name="TextBox 20">
            <a:extLst>
              <a:ext uri="{FF2B5EF4-FFF2-40B4-BE49-F238E27FC236}">
                <a16:creationId xmlns:a16="http://schemas.microsoft.com/office/drawing/2014/main" id="{1F1C7066-08C7-4E44-B638-856857A77584}"/>
              </a:ext>
            </a:extLst>
          </p:cNvPr>
          <p:cNvSpPr txBox="1"/>
          <p:nvPr/>
        </p:nvSpPr>
        <p:spPr>
          <a:xfrm>
            <a:off x="920469" y="28531249"/>
            <a:ext cx="9518672" cy="1698927"/>
          </a:xfrm>
          <a:prstGeom prst="rect">
            <a:avLst/>
          </a:prstGeom>
          <a:noFill/>
        </p:spPr>
        <p:txBody>
          <a:bodyPr wrap="square" rtlCol="0">
            <a:spAutoFit/>
          </a:bodyPr>
          <a:lstStyle/>
          <a:p>
            <a:pPr lvl="0">
              <a:lnSpc>
                <a:spcPct val="120000"/>
              </a:lnSpc>
            </a:pPr>
            <a:r>
              <a:rPr lang="en-US" sz="3600" b="1" dirty="0">
                <a:solidFill>
                  <a:srgbClr val="8C1616"/>
                </a:solidFill>
                <a:latin typeface="Lato Black" panose="020F0A02020204030203" pitchFamily="34" charset="0"/>
                <a:cs typeface="Arial" panose="020B0604020202020204" pitchFamily="34" charset="0"/>
              </a:rPr>
              <a:t>Notes: Try this with no intro, no discussion. Tell me whether you miss it.</a:t>
            </a:r>
            <a:endParaRPr lang="en-US" sz="3600" b="1" dirty="0">
              <a:solidFill>
                <a:prstClr val="black"/>
              </a:solidFill>
              <a:latin typeface="Lato" panose="020F0502020204030203"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263856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005074" y="2927874"/>
            <a:ext cx="21328379" cy="4177601"/>
          </a:xfrm>
        </p:spPr>
        <p:txBody>
          <a:bodyPr>
            <a:normAutofit/>
          </a:body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a:t>
            </a:r>
            <a:r>
              <a:rPr lang="en-US" sz="14700" dirty="0" err="1">
                <a:solidFill>
                  <a:schemeClr val="bg1"/>
                </a:solidFill>
                <a:latin typeface="Lato" panose="020F0502020204030203" pitchFamily="34" charset="0"/>
                <a:ea typeface="Lato Black" panose="020F0502020204030203" pitchFamily="34" charset="0"/>
                <a:cs typeface="Lato Black" panose="020F0502020204030203" pitchFamily="34" charset="0"/>
              </a:rPr>
              <a:t>butterposter</a:t>
            </a:r>
            <a:endPar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pic>
        <p:nvPicPr>
          <p:cNvPr id="3074" name="Picture 2" descr="https://freight.cargo.site/t/original/i/d996134ff538d25f8b65e092c10e6aa302bda3bb31c6278adda7c85d53f69a88/butterposter.004.jpeg">
            <a:extLst>
              <a:ext uri="{FF2B5EF4-FFF2-40B4-BE49-F238E27FC236}">
                <a16:creationId xmlns:a16="http://schemas.microsoft.com/office/drawing/2014/main" id="{A89BCE87-E953-44F6-8817-2FD628F95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74" y="6635715"/>
            <a:ext cx="21328379" cy="14218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55ED95-EC01-4BB5-ACCA-B84D9B64C31B}"/>
              </a:ext>
            </a:extLst>
          </p:cNvPr>
          <p:cNvSpPr txBox="1"/>
          <p:nvPr/>
        </p:nvSpPr>
        <p:spPr>
          <a:xfrm>
            <a:off x="3005074" y="24092716"/>
            <a:ext cx="18946368" cy="2308324"/>
          </a:xfrm>
          <a:prstGeom prst="rect">
            <a:avLst/>
          </a:prstGeom>
          <a:noFill/>
        </p:spPr>
        <p:txBody>
          <a:bodyPr wrap="square" rtlCol="0">
            <a:spAutoFit/>
          </a:bodyPr>
          <a:lstStyle/>
          <a:p>
            <a:r>
              <a:rPr lang="en-US" sz="7200" dirty="0">
                <a:solidFill>
                  <a:schemeClr val="bg1"/>
                </a:solidFill>
              </a:rPr>
              <a:t>Get templates from </a:t>
            </a:r>
            <a:r>
              <a:rPr lang="en-US" sz="7200" dirty="0">
                <a:hlinkClick r:id="rId4"/>
              </a:rPr>
              <a:t>https://derekcrowe.net/butterposter</a:t>
            </a:r>
            <a:endParaRPr lang="en-US" sz="7200" dirty="0">
              <a:solidFill>
                <a:schemeClr val="bg1"/>
              </a:solidFill>
            </a:endParaRPr>
          </a:p>
        </p:txBody>
      </p:sp>
      <p:grpSp>
        <p:nvGrpSpPr>
          <p:cNvPr id="6" name="Group 5">
            <a:extLst>
              <a:ext uri="{FF2B5EF4-FFF2-40B4-BE49-F238E27FC236}">
                <a16:creationId xmlns:a16="http://schemas.microsoft.com/office/drawing/2014/main" id="{2B21ACEF-C549-451F-8FD4-FE55D2D45BCF}"/>
              </a:ext>
            </a:extLst>
          </p:cNvPr>
          <p:cNvGrpSpPr/>
          <p:nvPr/>
        </p:nvGrpSpPr>
        <p:grpSpPr>
          <a:xfrm>
            <a:off x="3005074" y="21963996"/>
            <a:ext cx="9325961" cy="1489501"/>
            <a:chOff x="21170312" y="24141631"/>
            <a:chExt cx="9325961" cy="1489501"/>
          </a:xfrm>
        </p:grpSpPr>
        <p:sp>
          <p:nvSpPr>
            <p:cNvPr id="11" name="Rectangle 10">
              <a:extLst>
                <a:ext uri="{FF2B5EF4-FFF2-40B4-BE49-F238E27FC236}">
                  <a16:creationId xmlns:a16="http://schemas.microsoft.com/office/drawing/2014/main" id="{60FF2733-C74F-4166-8520-0AB0101A9A7F}"/>
                </a:ext>
              </a:extLst>
            </p:cNvPr>
            <p:cNvSpPr/>
            <p:nvPr/>
          </p:nvSpPr>
          <p:spPr>
            <a:xfrm>
              <a:off x="22827955" y="24178207"/>
              <a:ext cx="7668318"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derektoplasm</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76" name="Picture 4" descr="electrode to perdition">
              <a:extLst>
                <a:ext uri="{FF2B5EF4-FFF2-40B4-BE49-F238E27FC236}">
                  <a16:creationId xmlns:a16="http://schemas.microsoft.com/office/drawing/2014/main" id="{53718F3D-05C8-45C0-B332-CC9E377A0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0312" y="24141631"/>
              <a:ext cx="1489501" cy="1489501"/>
            </a:xfrm>
            <a:prstGeom prst="ellipse">
              <a:avLst/>
            </a:prstGeom>
            <a:ln w="63500" cap="rnd">
              <a:solidFill>
                <a:srgbClr val="EFF8F3"/>
              </a:solidFill>
            </a:ln>
            <a:effectLst/>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76315DA3-62AB-41F1-8594-FEBE9DA26A49}"/>
              </a:ext>
            </a:extLst>
          </p:cNvPr>
          <p:cNvPicPr>
            <a:picLocks noChangeAspect="1"/>
          </p:cNvPicPr>
          <p:nvPr/>
        </p:nvPicPr>
        <p:blipFill>
          <a:blip r:embed="rId7"/>
          <a:stretch>
            <a:fillRect/>
          </a:stretch>
        </p:blipFill>
        <p:spPr>
          <a:xfrm>
            <a:off x="27279349" y="6582819"/>
            <a:ext cx="19131531" cy="14271815"/>
          </a:xfrm>
          <a:prstGeom prst="rect">
            <a:avLst/>
          </a:prstGeom>
        </p:spPr>
      </p:pic>
      <p:sp>
        <p:nvSpPr>
          <p:cNvPr id="9" name="Title 1">
            <a:extLst>
              <a:ext uri="{FF2B5EF4-FFF2-40B4-BE49-F238E27FC236}">
                <a16:creationId xmlns:a16="http://schemas.microsoft.com/office/drawing/2014/main" id="{12260687-F589-43CF-AA37-3DD5D8ED3E61}"/>
              </a:ext>
            </a:extLst>
          </p:cNvPr>
          <p:cNvSpPr txBox="1">
            <a:spLocks/>
          </p:cNvSpPr>
          <p:nvPr/>
        </p:nvSpPr>
        <p:spPr>
          <a:xfrm>
            <a:off x="27279349" y="2927874"/>
            <a:ext cx="21328379" cy="4177601"/>
          </a:xfrm>
          <a:prstGeom prst="rect">
            <a:avLst/>
          </a:prstGeom>
        </p:spPr>
        <p:txBody>
          <a:bodyPr vert="horz" lIns="91440" tIns="45720" rIns="91440" bIns="45720" rtlCol="0" anchor="ctr">
            <a:normAutofit/>
          </a:bodyPr>
          <a:lst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The “L” layout</a:t>
            </a:r>
          </a:p>
        </p:txBody>
      </p:sp>
      <p:sp>
        <p:nvSpPr>
          <p:cNvPr id="12" name="Rectangle 11">
            <a:extLst>
              <a:ext uri="{FF2B5EF4-FFF2-40B4-BE49-F238E27FC236}">
                <a16:creationId xmlns:a16="http://schemas.microsoft.com/office/drawing/2014/main" id="{F4FD21B9-0801-47B9-8F97-A5D25048C27E}"/>
              </a:ext>
            </a:extLst>
          </p:cNvPr>
          <p:cNvSpPr/>
          <p:nvPr/>
        </p:nvSpPr>
        <p:spPr>
          <a:xfrm>
            <a:off x="28936992" y="22011428"/>
            <a:ext cx="8714245"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72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SarraceniaMason</a:t>
            </a:r>
            <a:endPar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1F9B09F0-044D-48DD-9A03-98DB97A39E1B}"/>
              </a:ext>
            </a:extLst>
          </p:cNvPr>
          <p:cNvSpPr txBox="1"/>
          <p:nvPr/>
        </p:nvSpPr>
        <p:spPr>
          <a:xfrm>
            <a:off x="27279349" y="24092716"/>
            <a:ext cx="18946368" cy="2308324"/>
          </a:xfrm>
          <a:prstGeom prst="rect">
            <a:avLst/>
          </a:prstGeom>
          <a:noFill/>
        </p:spPr>
        <p:txBody>
          <a:bodyPr wrap="square" rtlCol="0">
            <a:spAutoFit/>
          </a:bodyPr>
          <a:lstStyle/>
          <a:p>
            <a:r>
              <a:rPr lang="en-US" sz="7200" dirty="0">
                <a:solidFill>
                  <a:schemeClr val="bg1"/>
                </a:solidFill>
              </a:rPr>
              <a:t>Adobe InDesign templates here: </a:t>
            </a:r>
            <a:r>
              <a:rPr lang="en-US" sz="7200" dirty="0">
                <a:hlinkClick r:id="rId9"/>
              </a:rPr>
              <a:t>https://osf.io/zkmvw/</a:t>
            </a:r>
            <a:endParaRPr lang="en-US" sz="7200" dirty="0">
              <a:solidFill>
                <a:schemeClr val="bg1"/>
              </a:solidFill>
            </a:endParaRPr>
          </a:p>
        </p:txBody>
      </p:sp>
      <p:pic>
        <p:nvPicPr>
          <p:cNvPr id="4098" name="Picture 2" descr="https://pbs.twimg.com/profile_images/1008164378842222592/gnbZVjHg_400x400.jpg">
            <a:extLst>
              <a:ext uri="{FF2B5EF4-FFF2-40B4-BE49-F238E27FC236}">
                <a16:creationId xmlns:a16="http://schemas.microsoft.com/office/drawing/2014/main" id="{CF53A355-6059-41D8-980A-0870CD082C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28298" y="21963996"/>
            <a:ext cx="1525512" cy="152551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935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70370-E93F-4514-A27C-F3366B01BF17}"/>
              </a:ext>
            </a:extLst>
          </p:cNvPr>
          <p:cNvSpPr/>
          <p:nvPr/>
        </p:nvSpPr>
        <p:spPr>
          <a:xfrm>
            <a:off x="14774779" y="4764505"/>
            <a:ext cx="19539284" cy="2296712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2743198" y="5573487"/>
            <a:ext cx="12801600" cy="2734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INTRODUCTION</a:t>
            </a:r>
          </a:p>
          <a:p>
            <a:pPr>
              <a:spcAft>
                <a:spcPts val="2400"/>
              </a:spcAft>
            </a:pPr>
            <a:r>
              <a:rPr lang="en-US" sz="4800" dirty="0">
                <a:solidFill>
                  <a:prstClr val="black"/>
                </a:solidFill>
                <a:latin typeface="Arial" panose="020B0604020202020204" pitchFamily="34" charset="0"/>
                <a:cs typeface="Arial" panose="020B0604020202020204" pitchFamily="34" charset="0"/>
              </a:rPr>
              <a:t>Mike Morrison created a template for a “Better Scientific Poster” (BSP) (https://osf.io/ef53g/)</a:t>
            </a:r>
          </a:p>
          <a:p>
            <a:pPr>
              <a:spcAft>
                <a:spcPts val="2400"/>
              </a:spcAft>
            </a:pPr>
            <a:r>
              <a:rPr lang="en-US" sz="4800" dirty="0">
                <a:solidFill>
                  <a:prstClr val="black"/>
                </a:solidFill>
                <a:latin typeface="Arial" panose="020B0604020202020204" pitchFamily="34" charset="0"/>
                <a:cs typeface="Arial" panose="020B0604020202020204" pitchFamily="34" charset="0"/>
              </a:rPr>
              <a:t>The BSP format has been praised by many, yet disparaged by others.</a:t>
            </a:r>
          </a:p>
          <a:p>
            <a:pPr>
              <a:spcAft>
                <a:spcPts val="2400"/>
              </a:spcAft>
            </a:pPr>
            <a:r>
              <a:rPr lang="en-US" sz="4800" dirty="0">
                <a:solidFill>
                  <a:prstClr val="black"/>
                </a:solidFill>
                <a:latin typeface="Arial" panose="020B0604020202020204" pitchFamily="34" charset="0"/>
                <a:cs typeface="Arial" panose="020B0604020202020204" pitchFamily="34" charset="0"/>
              </a:rPr>
              <a:t>The current project had 2 goals: </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Create a template that I think could be useful.</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Point out that we don’t need to either love or hate the new format—the middle is just fine.</a:t>
            </a: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a:spcAft>
                <a:spcPts val="1200"/>
              </a:spcAft>
            </a:pPr>
            <a:r>
              <a:rPr lang="en-US" sz="4800" b="1" dirty="0">
                <a:solidFill>
                  <a:prstClr val="black"/>
                </a:solidFill>
                <a:latin typeface="Arial" panose="020B0604020202020204" pitchFamily="34" charset="0"/>
                <a:cs typeface="Arial" panose="020B0604020202020204" pitchFamily="34" charset="0"/>
              </a:rPr>
              <a:t>METHOD</a:t>
            </a:r>
          </a:p>
          <a:p>
            <a:pPr>
              <a:spcAft>
                <a:spcPts val="2400"/>
              </a:spcAft>
            </a:pPr>
            <a:r>
              <a:rPr lang="en-US" sz="4800" dirty="0">
                <a:solidFill>
                  <a:prstClr val="black"/>
                </a:solidFill>
                <a:latin typeface="Arial" panose="020B0604020202020204" pitchFamily="34" charset="0"/>
                <a:cs typeface="Arial" panose="020B0604020202020204" pitchFamily="34" charset="0"/>
              </a:rPr>
              <a:t>To create a new template, I identified strengths of the BSP template and the traditional format.</a:t>
            </a:r>
          </a:p>
          <a:p>
            <a:pPr>
              <a:spcAft>
                <a:spcPts val="2400"/>
              </a:spcAft>
            </a:pPr>
            <a:r>
              <a:rPr lang="en-US" sz="4800" dirty="0">
                <a:solidFill>
                  <a:prstClr val="black"/>
                </a:solidFill>
                <a:latin typeface="Arial" panose="020B0604020202020204" pitchFamily="34" charset="0"/>
                <a:cs typeface="Arial" panose="020B0604020202020204" pitchFamily="34" charset="0"/>
              </a:rPr>
              <a:t>BSP strengths: clear take-away message, minimal text, QR code</a:t>
            </a:r>
          </a:p>
          <a:p>
            <a:pPr>
              <a:spcAft>
                <a:spcPts val="2400"/>
              </a:spcAft>
            </a:pPr>
            <a:r>
              <a:rPr lang="en-US" sz="4800" dirty="0">
                <a:solidFill>
                  <a:prstClr val="black"/>
                </a:solidFill>
                <a:latin typeface="Arial" panose="020B0604020202020204" pitchFamily="34" charset="0"/>
                <a:cs typeface="Arial" panose="020B0604020202020204" pitchFamily="34" charset="0"/>
              </a:rPr>
              <a:t>Traditional format strengths: room for figures, reasonable text size on sides, large title to make finding posters in poster session easy, web link and email for people who don’t like QR codes</a:t>
            </a:r>
          </a:p>
          <a:p>
            <a:pPr>
              <a:spcAft>
                <a:spcPts val="2400"/>
              </a:spcAft>
            </a:pPr>
            <a:endParaRPr lang="en-US" sz="4800" b="1" dirty="0">
              <a:solidFill>
                <a:prstClr val="black"/>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6101392" y="7338865"/>
            <a:ext cx="17375255" cy="18248244"/>
          </a:xfrm>
        </p:spPr>
        <p:txBody>
          <a:bodyPr anchor="t">
            <a:noAutofit/>
          </a:bodyPr>
          <a:lstStyle/>
          <a:p>
            <a:pPr>
              <a:lnSpc>
                <a:spcPct val="100000"/>
              </a:lnSpc>
            </a:pP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Why must we pick sides? </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b="1" dirty="0">
                <a:solidFill>
                  <a:schemeClr val="bg1"/>
                </a:solidFill>
                <a:latin typeface="Arial" panose="020B0604020202020204" pitchFamily="34" charset="0"/>
                <a:ea typeface="Roboto" panose="02000000000000000000" pitchFamily="2" charset="0"/>
                <a:cs typeface="Arial" panose="020B0604020202020204" pitchFamily="34" charset="0"/>
              </a:rPr>
              <a:t>The new poster format is a revolution, or the new poster format is garbage!</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Take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good parts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new format, keep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useful aspects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traditional format, add in your own ideas, and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create something better</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 </a:t>
            </a:r>
          </a:p>
        </p:txBody>
      </p:sp>
      <p:sp>
        <p:nvSpPr>
          <p:cNvPr id="2" name="Rectangle 1">
            <a:extLst>
              <a:ext uri="{FF2B5EF4-FFF2-40B4-BE49-F238E27FC236}">
                <a16:creationId xmlns:a16="http://schemas.microsoft.com/office/drawing/2014/main" id="{B0C5B857-0E51-4898-BAEF-B471D5E63813}"/>
              </a:ext>
            </a:extLst>
          </p:cNvPr>
          <p:cNvSpPr/>
          <p:nvPr/>
        </p:nvSpPr>
        <p:spPr>
          <a:xfrm>
            <a:off x="33832800" y="5573485"/>
            <a:ext cx="12801600" cy="2734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RESULTS</a:t>
            </a:r>
          </a:p>
          <a:p>
            <a:r>
              <a:rPr lang="en-US" sz="4800" dirty="0">
                <a:solidFill>
                  <a:prstClr val="black"/>
                </a:solidFill>
                <a:latin typeface="Arial" panose="020B0604020202020204" pitchFamily="34" charset="0"/>
                <a:cs typeface="Arial" panose="020B0604020202020204" pitchFamily="34" charset="0"/>
              </a:rPr>
              <a:t>Preregistered analysis: 78% increase in liking compared to traditional format and 24% increase compared to the BSP format.</a:t>
            </a:r>
          </a:p>
          <a:p>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r>
              <a:rPr lang="en-US" sz="4800" dirty="0">
                <a:solidFill>
                  <a:prstClr val="black"/>
                </a:solidFill>
                <a:latin typeface="Arial" panose="020B0604020202020204" pitchFamily="34" charset="0"/>
                <a:cs typeface="Arial" panose="020B0604020202020204" pitchFamily="34" charset="0"/>
              </a:rPr>
              <a:t>Exploratory analysis: room for improvement in this template (Arial font, seriously?!?!).</a:t>
            </a:r>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r>
              <a:rPr lang="en-US" sz="4800" b="1" dirty="0">
                <a:solidFill>
                  <a:prstClr val="black"/>
                </a:solidFill>
                <a:latin typeface="Arial" panose="020B0604020202020204" pitchFamily="34" charset="0"/>
                <a:cs typeface="Arial" panose="020B0604020202020204" pitchFamily="34" charset="0"/>
              </a:rPr>
              <a:t>DISCUSSION</a:t>
            </a:r>
          </a:p>
          <a:p>
            <a:pPr>
              <a:spcAft>
                <a:spcPts val="2400"/>
              </a:spcAft>
            </a:pPr>
            <a:r>
              <a:rPr lang="en-US" sz="4800" dirty="0">
                <a:solidFill>
                  <a:prstClr val="black"/>
                </a:solidFill>
                <a:latin typeface="Arial" panose="020B0604020202020204" pitchFamily="34" charset="0"/>
                <a:cs typeface="Arial" panose="020B0604020202020204" pitchFamily="34" charset="0"/>
              </a:rPr>
              <a:t>Sometimes it makes sense to pick a side; this is not one of those times.</a:t>
            </a:r>
          </a:p>
          <a:p>
            <a:pPr>
              <a:spcAft>
                <a:spcPts val="2400"/>
              </a:spcAft>
            </a:pPr>
            <a:r>
              <a:rPr lang="en-US" sz="4800" dirty="0">
                <a:solidFill>
                  <a:prstClr val="black"/>
                </a:solidFill>
                <a:latin typeface="Arial" panose="020B0604020202020204" pitchFamily="34" charset="0"/>
                <a:cs typeface="Arial" panose="020B0604020202020204" pitchFamily="34" charset="0"/>
              </a:rPr>
              <a:t>Praise what you like, make suggestions for improvement, and </a:t>
            </a:r>
            <a:r>
              <a:rPr lang="en-US" sz="4800" b="1" dirty="0">
                <a:solidFill>
                  <a:prstClr val="black"/>
                </a:solidFill>
                <a:latin typeface="Arial" panose="020B0604020202020204" pitchFamily="34" charset="0"/>
                <a:cs typeface="Arial" panose="020B0604020202020204" pitchFamily="34" charset="0"/>
              </a:rPr>
              <a:t>then make something better</a:t>
            </a:r>
            <a:r>
              <a:rPr lang="en-US" sz="4800" dirty="0">
                <a:solidFill>
                  <a:prstClr val="black"/>
                </a:solidFill>
                <a:latin typeface="Arial" panose="020B0604020202020204" pitchFamily="34" charset="0"/>
                <a:cs typeface="Arial" panose="020B0604020202020204" pitchFamily="34" charset="0"/>
              </a:rPr>
              <a:t>.</a:t>
            </a:r>
          </a:p>
          <a:p>
            <a:pPr>
              <a:spcAft>
                <a:spcPts val="2400"/>
              </a:spcAft>
            </a:pPr>
            <a:r>
              <a:rPr lang="en-US" sz="4800" dirty="0">
                <a:solidFill>
                  <a:prstClr val="black"/>
                </a:solidFill>
                <a:latin typeface="Arial" panose="020B0604020202020204" pitchFamily="34" charset="0"/>
                <a:cs typeface="Arial" panose="020B0604020202020204" pitchFamily="34" charset="0"/>
              </a:rPr>
              <a:t>Take Mike’s ideas, incorporate some of mine, </a:t>
            </a:r>
            <a:r>
              <a:rPr lang="en-US" sz="4800" b="1" dirty="0">
                <a:solidFill>
                  <a:prstClr val="black"/>
                </a:solidFill>
                <a:latin typeface="Arial" panose="020B0604020202020204" pitchFamily="34" charset="0"/>
                <a:cs typeface="Arial" panose="020B0604020202020204" pitchFamily="34" charset="0"/>
              </a:rPr>
              <a:t>be creative</a:t>
            </a:r>
            <a:r>
              <a:rPr lang="en-US" sz="4800" dirty="0">
                <a:solidFill>
                  <a:prstClr val="black"/>
                </a:solidFill>
                <a:latin typeface="Arial" panose="020B0604020202020204" pitchFamily="34" charset="0"/>
                <a:cs typeface="Arial" panose="020B0604020202020204" pitchFamily="34" charset="0"/>
              </a:rPr>
              <a:t>, and let’s make posters more useful.</a:t>
            </a:r>
          </a:p>
        </p:txBody>
      </p:sp>
      <p:sp>
        <p:nvSpPr>
          <p:cNvPr id="18" name="Rectangle 17">
            <a:extLst>
              <a:ext uri="{FF2B5EF4-FFF2-40B4-BE49-F238E27FC236}">
                <a16:creationId xmlns:a16="http://schemas.microsoft.com/office/drawing/2014/main" id="{678733BE-059C-47B7-9415-5ADF2F3024F1}"/>
              </a:ext>
            </a:extLst>
          </p:cNvPr>
          <p:cNvSpPr/>
          <p:nvPr/>
        </p:nvSpPr>
        <p:spPr>
          <a:xfrm>
            <a:off x="2743200" y="1"/>
            <a:ext cx="43891200" cy="55734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prstClr val="black"/>
                </a:solidFill>
                <a:latin typeface="Arial" panose="020B0604020202020204" pitchFamily="34" charset="0"/>
                <a:cs typeface="Arial" panose="020B0604020202020204" pitchFamily="34" charset="0"/>
              </a:rPr>
              <a:t>We Don’t Have to Pick a Side: The Middle Is A Fine Place to Be</a:t>
            </a:r>
          </a:p>
          <a:p>
            <a:pPr algn="ctr"/>
            <a:endParaRPr lang="en-US" sz="4400" b="1" dirty="0">
              <a:solidFill>
                <a:prstClr val="black"/>
              </a:solidFill>
              <a:latin typeface="Arial" panose="020B0604020202020204" pitchFamily="34" charset="0"/>
              <a:cs typeface="Arial" panose="020B0604020202020204" pitchFamily="34" charset="0"/>
            </a:endParaRPr>
          </a:p>
          <a:p>
            <a:pPr algn="ctr"/>
            <a:r>
              <a:rPr lang="en-US" sz="8800" dirty="0">
                <a:solidFill>
                  <a:prstClr val="black"/>
                </a:solidFill>
                <a:latin typeface="Arial" panose="020B0604020202020204" pitchFamily="34" charset="0"/>
                <a:cs typeface="Arial" panose="020B0604020202020204" pitchFamily="34" charset="0"/>
              </a:rPr>
              <a:t>Andrew R. Smith</a:t>
            </a:r>
          </a:p>
          <a:p>
            <a:pPr algn="ctr"/>
            <a:r>
              <a:rPr lang="en-US" sz="6600" dirty="0">
                <a:solidFill>
                  <a:prstClr val="black"/>
                </a:solidFill>
                <a:latin typeface="Arial" panose="020B0604020202020204" pitchFamily="34" charset="0"/>
                <a:cs typeface="Arial" panose="020B0604020202020204" pitchFamily="34" charset="0"/>
              </a:rPr>
              <a:t>Appalachian State University</a:t>
            </a:r>
          </a:p>
        </p:txBody>
      </p:sp>
      <p:sp>
        <p:nvSpPr>
          <p:cNvPr id="21" name="Rectangle 20">
            <a:extLst>
              <a:ext uri="{FF2B5EF4-FFF2-40B4-BE49-F238E27FC236}">
                <a16:creationId xmlns:a16="http://schemas.microsoft.com/office/drawing/2014/main" id="{678733BE-059C-47B7-9415-5ADF2F3024F1}"/>
              </a:ext>
            </a:extLst>
          </p:cNvPr>
          <p:cNvSpPr/>
          <p:nvPr/>
        </p:nvSpPr>
        <p:spPr>
          <a:xfrm>
            <a:off x="15544799" y="27352488"/>
            <a:ext cx="18288002" cy="5565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5577840" rtlCol="0" anchor="ctr"/>
          <a:lstStyle/>
          <a:p>
            <a:pPr algn="r"/>
            <a:r>
              <a:rPr lang="en-US" sz="6000" dirty="0">
                <a:solidFill>
                  <a:prstClr val="black"/>
                </a:solidFill>
                <a:latin typeface="Arial" panose="020B0604020202020204" pitchFamily="34" charset="0"/>
                <a:cs typeface="Arial" panose="020B0604020202020204" pitchFamily="34" charset="0"/>
              </a:rPr>
              <a:t>Poster template: https://osf.io/ayjzg/</a:t>
            </a:r>
          </a:p>
          <a:p>
            <a:pPr algn="r"/>
            <a:r>
              <a:rPr lang="en-US" sz="6000" dirty="0">
                <a:solidFill>
                  <a:prstClr val="black"/>
                </a:solidFill>
                <a:latin typeface="Arial" panose="020B0604020202020204" pitchFamily="34" charset="0"/>
                <a:cs typeface="Arial" panose="020B0604020202020204" pitchFamily="34" charset="0"/>
              </a:rPr>
              <a:t>smithar3@appstate.edu</a:t>
            </a:r>
          </a:p>
        </p:txBody>
      </p:sp>
      <p:pic>
        <p:nvPicPr>
          <p:cNvPr id="9" name="Picture 8">
            <a:extLst>
              <a:ext uri="{FF2B5EF4-FFF2-40B4-BE49-F238E27FC236}">
                <a16:creationId xmlns:a16="http://schemas.microsoft.com/office/drawing/2014/main" id="{A63294C1-EE0D-4913-9351-784BF37BFA08}"/>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193884" y="2332385"/>
            <a:ext cx="9900229" cy="27720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5229" y="27731634"/>
            <a:ext cx="4731418" cy="4731418"/>
          </a:xfrm>
          <a:prstGeom prst="rect">
            <a:avLst/>
          </a:prstGeom>
          <a:ln>
            <a:solidFill>
              <a:schemeClr val="tx1"/>
            </a:solidFill>
          </a:ln>
        </p:spPr>
      </p:pic>
      <p:graphicFrame>
        <p:nvGraphicFramePr>
          <p:cNvPr id="12" name="Chart 11"/>
          <p:cNvGraphicFramePr>
            <a:graphicFrameLocks/>
          </p:cNvGraphicFramePr>
          <p:nvPr/>
        </p:nvGraphicFramePr>
        <p:xfrm>
          <a:off x="34826713" y="9525474"/>
          <a:ext cx="10813774" cy="6480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34826713" y="18358992"/>
          <a:ext cx="10813774" cy="6440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8283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45009"/>
            <a:ext cx="42588180" cy="6362702"/>
          </a:xfrm>
        </p:spPr>
        <p:txBody>
          <a:bodyPr>
            <a:normAutofit/>
          </a:bodyPr>
          <a:lstStyle/>
          <a:p>
            <a:pPr algn="ctr"/>
            <a:r>
              <a:rPr lang="en-US" sz="43800" b="1" dirty="0">
                <a:solidFill>
                  <a:srgbClr val="81C784"/>
                </a:solidFill>
                <a:latin typeface="Lato Black" panose="020F0502020204030203" pitchFamily="34" charset="0"/>
                <a:ea typeface="Lato Black" panose="020F0502020204030203" pitchFamily="34" charset="0"/>
                <a:cs typeface="Lato Black" panose="020F0502020204030203" pitchFamily="34" charset="0"/>
              </a:rPr>
              <a:t>F.A.Q.</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07012"/>
            <a:ext cx="35757853" cy="4232569"/>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Frequently Asked Questions – The closest thing to a users’ manual this will ever have. </a:t>
            </a:r>
          </a:p>
        </p:txBody>
      </p:sp>
    </p:spTree>
    <p:extLst>
      <p:ext uri="{BB962C8B-B14F-4D97-AF65-F5344CB8AC3E}">
        <p14:creationId xmlns:p14="http://schemas.microsoft.com/office/powerpoint/2010/main" val="2327041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08346F16-E6F8-42FC-BA64-9229E18AAB57}"/>
              </a:ext>
            </a:extLst>
          </p:cNvPr>
          <p:cNvSpPr/>
          <p:nvPr/>
        </p:nvSpPr>
        <p:spPr>
          <a:xfrm>
            <a:off x="10591800" y="23068083"/>
            <a:ext cx="46863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to QR Code</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17508855" y="8648699"/>
            <a:ext cx="21543645" cy="20838695"/>
          </a:xfrm>
        </p:spPr>
        <p:txBody>
          <a:bodyPr>
            <a:normAutofit/>
          </a:bodyPr>
          <a:lstStyle/>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do I </a:t>
            </a:r>
            <a:r>
              <a:rPr lang="en-US" sz="7800" b="1" dirty="0">
                <a:solidFill>
                  <a:srgbClr val="C8E6C9"/>
                </a:solidFill>
                <a:latin typeface="Lato" panose="020F0502020204030203" pitchFamily="34" charset="0"/>
                <a:cs typeface="Arial" panose="020B0604020202020204" pitchFamily="34" charset="0"/>
              </a:rPr>
              <a:t>create</a:t>
            </a:r>
            <a:r>
              <a:rPr lang="en-US" sz="7800" b="1" dirty="0">
                <a:solidFill>
                  <a:schemeClr val="bg1"/>
                </a:solidFill>
                <a:latin typeface="Lato" panose="020F0502020204030203" pitchFamily="34" charset="0"/>
                <a:cs typeface="Arial" panose="020B0604020202020204" pitchFamily="34" charset="0"/>
              </a:rPr>
              <a:t> a QR code?</a:t>
            </a:r>
          </a:p>
          <a:p>
            <a:pPr>
              <a:lnSpc>
                <a:spcPct val="110000"/>
              </a:lnSpc>
            </a:pPr>
            <a:r>
              <a:rPr lang="en-US" sz="6000" dirty="0">
                <a:solidFill>
                  <a:srgbClr val="2196F3"/>
                </a:solidFill>
                <a:latin typeface="Lato" panose="020F0502020204030203" pitchFamily="34" charset="0"/>
                <a:cs typeface="Arial" panose="020B0604020202020204" pitchFamily="34" charset="0"/>
                <a:hlinkClick r:id="rId3"/>
              </a:rPr>
              <a:t>https://www.qrcode-monkey.com/</a:t>
            </a:r>
            <a:r>
              <a:rPr lang="en-US" sz="6000" dirty="0">
                <a:solidFill>
                  <a:srgbClr val="2196F3"/>
                </a:solidFill>
                <a:latin typeface="Lato" panose="020F0502020204030203" pitchFamily="34" charset="0"/>
                <a:cs typeface="Arial" panose="020B0604020202020204" pitchFamily="34" charset="0"/>
              </a:rPr>
              <a:t> </a:t>
            </a:r>
            <a:r>
              <a:rPr lang="en-US" sz="6000" dirty="0">
                <a:solidFill>
                  <a:schemeClr val="bg1"/>
                </a:solidFill>
                <a:latin typeface="Lato" panose="020F0502020204030203" pitchFamily="34" charset="0"/>
                <a:cs typeface="Arial" panose="020B0604020202020204" pitchFamily="34" charset="0"/>
              </a:rPr>
              <a:t>is free, URLs don’t expire, and you can add cool features like images.</a:t>
            </a:r>
            <a:br>
              <a:rPr lang="en-US" sz="6000" dirty="0">
                <a:solidFill>
                  <a:srgbClr val="2196F3"/>
                </a:solidFill>
                <a:latin typeface="Lato" panose="020F0502020204030203" pitchFamily="34" charset="0"/>
                <a:cs typeface="Arial" panose="020B0604020202020204" pitchFamily="34" charset="0"/>
              </a:rPr>
            </a:br>
            <a:br>
              <a:rPr lang="en-US" sz="6000" dirty="0">
                <a:solidFill>
                  <a:srgbClr val="2196F3"/>
                </a:solidFill>
                <a:latin typeface="Lato" panose="020F0502020204030203" pitchFamily="34" charset="0"/>
                <a:cs typeface="Arial" panose="020B0604020202020204" pitchFamily="34" charset="0"/>
              </a:rPr>
            </a:br>
            <a:endParaRPr lang="en-US" sz="6000" dirty="0">
              <a:solidFill>
                <a:srgbClr val="2196F3"/>
              </a:solidFill>
              <a:latin typeface="Lato" panose="020F0502020204030203" pitchFamily="34" charset="0"/>
              <a:cs typeface="Arial" panose="020B0604020202020204" pitchFamily="34" charset="0"/>
            </a:endParaRPr>
          </a:p>
          <a:p>
            <a:pPr marL="0" indent="0">
              <a:lnSpc>
                <a:spcPct val="110000"/>
              </a:lnSpc>
              <a:buNone/>
            </a:pP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How do I </a:t>
            </a:r>
            <a:r>
              <a:rPr lang="en-US" sz="7800" b="1" dirty="0">
                <a:solidFill>
                  <a:srgbClr val="C8E6C9"/>
                </a:solidFill>
                <a:latin typeface="Lato" panose="020F0502020204030203" pitchFamily="34" charset="0"/>
                <a:ea typeface="Lato" panose="020F0502020204030203" pitchFamily="34" charset="0"/>
                <a:cs typeface="Lato" panose="020F0502020204030203" pitchFamily="34" charset="0"/>
              </a:rPr>
              <a:t>scan</a:t>
            </a: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 a QR code?</a:t>
            </a:r>
          </a:p>
          <a:p>
            <a:pPr>
              <a:lnSpc>
                <a:spcPct val="110000"/>
              </a:lnSpc>
            </a:pP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Just pull out your phone and take a picture!</a:t>
            </a: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All modern iPhones and most Android phones have built-in QR detection in their cameras. Some Android phones may need an app.</a:t>
            </a: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6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can I link the QR to my paper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a copy of my poster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my contact details.</a:t>
            </a:r>
          </a:p>
          <a:p>
            <a:pPr>
              <a:lnSpc>
                <a:spcPct val="110000"/>
              </a:lnSpc>
            </a:pPr>
            <a:r>
              <a:rPr lang="en-US" sz="6000" dirty="0">
                <a:solidFill>
                  <a:schemeClr val="bg1"/>
                </a:solidFill>
                <a:latin typeface="Lato" panose="020F0502020204030203" pitchFamily="34" charset="0"/>
                <a:cs typeface="Arial" panose="020B0604020202020204" pitchFamily="34" charset="0"/>
              </a:rPr>
              <a:t>Try creating a multi-page link for free via </a:t>
            </a:r>
            <a:r>
              <a:rPr lang="en-US" sz="6000" dirty="0">
                <a:solidFill>
                  <a:schemeClr val="bg1"/>
                </a:solidFill>
                <a:latin typeface="Lato" panose="020F0502020204030203" pitchFamily="34" charset="0"/>
                <a:cs typeface="Arial" panose="020B0604020202020204" pitchFamily="34" charset="0"/>
                <a:hlinkClick r:id="rId2"/>
              </a:rPr>
              <a:t>https://linktr.ee/</a:t>
            </a:r>
            <a:r>
              <a:rPr lang="en-US" sz="6000" dirty="0">
                <a:solidFill>
                  <a:schemeClr val="bg1"/>
                </a:solidFill>
                <a:latin typeface="Lato" panose="020F0502020204030203" pitchFamily="34" charset="0"/>
                <a:cs typeface="Arial" panose="020B0604020202020204" pitchFamily="34" charset="0"/>
              </a:rPr>
              <a:t>. </a:t>
            </a:r>
            <a:r>
              <a:rPr lang="en-US" sz="6000" dirty="0">
                <a:solidFill>
                  <a:schemeClr val="tx1">
                    <a:lumMod val="65000"/>
                    <a:lumOff val="35000"/>
                  </a:schemeClr>
                </a:solidFill>
                <a:latin typeface="Lato" panose="020F0502020204030203" pitchFamily="34" charset="0"/>
                <a:cs typeface="Arial" panose="020B0604020202020204" pitchFamily="34" charset="0"/>
              </a:rPr>
              <a:t>(Still trying to figure out the best answer to this though.</a:t>
            </a:r>
          </a:p>
        </p:txBody>
      </p:sp>
      <p:pic>
        <p:nvPicPr>
          <p:cNvPr id="6" name="Graphic 5">
            <a:extLst>
              <a:ext uri="{FF2B5EF4-FFF2-40B4-BE49-F238E27FC236}">
                <a16:creationId xmlns:a16="http://schemas.microsoft.com/office/drawing/2014/main" id="{5C9D3D64-A9B7-4AFC-A66C-1B29B4F91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800" y="8648700"/>
            <a:ext cx="4686300" cy="4686300"/>
          </a:xfrm>
          <a:prstGeom prst="rect">
            <a:avLst/>
          </a:prstGeom>
        </p:spPr>
      </p:pic>
      <p:pic>
        <p:nvPicPr>
          <p:cNvPr id="7" name="Picture 6">
            <a:hlinkClick r:id="rId6"/>
            <a:extLst>
              <a:ext uri="{FF2B5EF4-FFF2-40B4-BE49-F238E27FC236}">
                <a16:creationId xmlns:a16="http://schemas.microsoft.com/office/drawing/2014/main" id="{CAF5EFFD-3E2B-4BB2-93BE-1BF0E052C2B9}"/>
              </a:ext>
            </a:extLst>
          </p:cNvPr>
          <p:cNvPicPr>
            <a:picLocks noChangeAspect="1"/>
          </p:cNvPicPr>
          <p:nvPr/>
        </p:nvPicPr>
        <p:blipFill>
          <a:blip r:embed="rId7"/>
          <a:stretch>
            <a:fillRect/>
          </a:stretch>
        </p:blipFill>
        <p:spPr>
          <a:xfrm>
            <a:off x="10591800" y="15468600"/>
            <a:ext cx="4686300" cy="4495800"/>
          </a:xfrm>
          <a:prstGeom prst="rect">
            <a:avLst/>
          </a:prstGeom>
          <a:ln w="38100">
            <a:solidFill>
              <a:schemeClr val="bg1"/>
            </a:solidFill>
          </a:ln>
        </p:spPr>
      </p:pic>
      <p:sp>
        <p:nvSpPr>
          <p:cNvPr id="8" name="TextBox 7">
            <a:extLst>
              <a:ext uri="{FF2B5EF4-FFF2-40B4-BE49-F238E27FC236}">
                <a16:creationId xmlns:a16="http://schemas.microsoft.com/office/drawing/2014/main" id="{707E6096-B3BF-47AC-962E-5C88CBF8FB4A}"/>
              </a:ext>
            </a:extLst>
          </p:cNvPr>
          <p:cNvSpPr txBox="1"/>
          <p:nvPr/>
        </p:nvSpPr>
        <p:spPr>
          <a:xfrm>
            <a:off x="3130062" y="15161955"/>
            <a:ext cx="5937738" cy="1938992"/>
          </a:xfrm>
          <a:prstGeom prst="rect">
            <a:avLst/>
          </a:prstGeom>
          <a:noFill/>
        </p:spPr>
        <p:txBody>
          <a:bodyPr wrap="square" rtlCol="0">
            <a:spAutoFit/>
          </a:bodyPr>
          <a:lstStyle/>
          <a:p>
            <a:pPr algn="r"/>
            <a:r>
              <a:rPr lang="en-US" sz="4000" b="1" dirty="0">
                <a:solidFill>
                  <a:schemeClr val="bg1"/>
                </a:solidFill>
              </a:rPr>
              <a:t>Ctrl-click</a:t>
            </a:r>
            <a:r>
              <a:rPr lang="en-US" sz="4000" dirty="0">
                <a:solidFill>
                  <a:schemeClr val="bg1"/>
                </a:solidFill>
              </a:rPr>
              <a:t> this thumbnail to watch a video on scanning #betterposter QR codes.</a:t>
            </a:r>
          </a:p>
        </p:txBody>
      </p:sp>
      <p:sp>
        <p:nvSpPr>
          <p:cNvPr id="23" name="Freeform: Shape 22">
            <a:extLst>
              <a:ext uri="{FF2B5EF4-FFF2-40B4-BE49-F238E27FC236}">
                <a16:creationId xmlns:a16="http://schemas.microsoft.com/office/drawing/2014/main" id="{2F06F7F1-B026-4D3E-9F80-50B4EBBCC9D3}"/>
              </a:ext>
            </a:extLst>
          </p:cNvPr>
          <p:cNvSpPr/>
          <p:nvPr/>
        </p:nvSpPr>
        <p:spPr>
          <a:xfrm>
            <a:off x="6608367" y="17277347"/>
            <a:ext cx="3466075" cy="2069432"/>
          </a:xfrm>
          <a:custGeom>
            <a:avLst/>
            <a:gdLst>
              <a:gd name="connsiteX0" fmla="*/ 980 w 1589149"/>
              <a:gd name="connsiteY0" fmla="*/ 0 h 2069432"/>
              <a:gd name="connsiteX1" fmla="*/ 257654 w 1589149"/>
              <a:gd name="connsiteY1" fmla="*/ 1780674 h 2069432"/>
              <a:gd name="connsiteX2" fmla="*/ 1589149 w 1589149"/>
              <a:gd name="connsiteY2" fmla="*/ 2069432 h 2069432"/>
            </a:gdLst>
            <a:ahLst/>
            <a:cxnLst>
              <a:cxn ang="0">
                <a:pos x="connsiteX0" y="connsiteY0"/>
              </a:cxn>
              <a:cxn ang="0">
                <a:pos x="connsiteX1" y="connsiteY1"/>
              </a:cxn>
              <a:cxn ang="0">
                <a:pos x="connsiteX2" y="connsiteY2"/>
              </a:cxn>
            </a:cxnLst>
            <a:rect l="l" t="t" r="r" b="b"/>
            <a:pathLst>
              <a:path w="1589149" h="2069432">
                <a:moveTo>
                  <a:pt x="980" y="0"/>
                </a:moveTo>
                <a:cubicBezTo>
                  <a:pt x="-3031" y="717884"/>
                  <a:pt x="-7041" y="1435769"/>
                  <a:pt x="257654" y="1780674"/>
                </a:cubicBezTo>
                <a:cubicBezTo>
                  <a:pt x="522349" y="2125579"/>
                  <a:pt x="1131949" y="2007937"/>
                  <a:pt x="1589149" y="2069432"/>
                </a:cubicBezTo>
              </a:path>
            </a:pathLst>
          </a:custGeom>
          <a:noFill/>
          <a:ln w="76200">
            <a:solidFill>
              <a:schemeClr val="bg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F8CF84-10E7-4689-A819-230811EEEDBF}"/>
              </a:ext>
            </a:extLst>
          </p:cNvPr>
          <p:cNvSpPr txBox="1"/>
          <p:nvPr/>
        </p:nvSpPr>
        <p:spPr>
          <a:xfrm>
            <a:off x="10457447" y="20191092"/>
            <a:ext cx="5372100" cy="1384995"/>
          </a:xfrm>
          <a:prstGeom prst="rect">
            <a:avLst/>
          </a:prstGeom>
          <a:noFill/>
        </p:spPr>
        <p:txBody>
          <a:bodyPr wrap="square" rtlCol="0">
            <a:spAutoFit/>
          </a:bodyPr>
          <a:lstStyle/>
          <a:p>
            <a:r>
              <a:rPr lang="en-US" sz="2800" dirty="0">
                <a:solidFill>
                  <a:schemeClr val="bg1"/>
                </a:solidFill>
              </a:rPr>
              <a:t>Donated by</a:t>
            </a:r>
            <a:r>
              <a:rPr lang="en-US" sz="2800" b="1" dirty="0">
                <a:solidFill>
                  <a:schemeClr val="bg1"/>
                </a:solidFill>
              </a:rPr>
              <a:t> </a:t>
            </a:r>
            <a:r>
              <a:rPr lang="en-US" sz="2800" b="1" dirty="0">
                <a:solidFill>
                  <a:schemeClr val="bg1"/>
                </a:solidFill>
                <a:hlinkClick r:id="rId8">
                  <a:extLst>
                    <a:ext uri="{A12FA001-AC4F-418D-AE19-62706E023703}">
                      <ahyp:hlinkClr xmlns:ahyp="http://schemas.microsoft.com/office/drawing/2018/hyperlinkcolor" val="tx"/>
                    </a:ext>
                  </a:extLst>
                </a:hlinkClick>
              </a:rPr>
              <a:t>@kristinrojasmd</a:t>
            </a:r>
            <a:endParaRPr lang="en-US" sz="2800" b="1" dirty="0">
              <a:solidFill>
                <a:schemeClr val="bg1"/>
              </a:solidFill>
            </a:endParaRPr>
          </a:p>
          <a:p>
            <a:r>
              <a:rPr lang="en-US" sz="2800" dirty="0">
                <a:hlinkClick r:id="rId6"/>
              </a:rPr>
              <a:t>https://twitter.com/kristinrojasmd/status/1124418213050298368</a:t>
            </a:r>
            <a:endParaRPr lang="en-US" sz="2800" dirty="0">
              <a:solidFill>
                <a:schemeClr val="bg1"/>
              </a:solidFill>
            </a:endParaRPr>
          </a:p>
        </p:txBody>
      </p:sp>
      <p:pic>
        <p:nvPicPr>
          <p:cNvPr id="7170" name="Picture 2" descr="Related image">
            <a:hlinkClick r:id="rId2"/>
            <a:extLst>
              <a:ext uri="{FF2B5EF4-FFF2-40B4-BE49-F238E27FC236}">
                <a16:creationId xmlns:a16="http://schemas.microsoft.com/office/drawing/2014/main" id="{7D11D1B2-CB83-49C5-8982-1F9CDC4933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804" y="24580162"/>
            <a:ext cx="4319954" cy="124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50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Layout F.A.Q.</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9610432" y="8194430"/>
            <a:ext cx="30156736" cy="20838695"/>
          </a:xfrm>
        </p:spPr>
        <p:txBody>
          <a:bodyPr>
            <a:normAutofit/>
          </a:bodyPr>
          <a:lstStyle/>
          <a:p>
            <a:pPr marL="0" indent="0">
              <a:lnSpc>
                <a:spcPct val="110000"/>
              </a:lnSpc>
              <a:buNone/>
            </a:pPr>
            <a:r>
              <a:rPr lang="en-US" sz="6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if my intro/methods/results doesn’t fit in the silent bar?</a:t>
            </a:r>
          </a:p>
          <a:p>
            <a:pPr>
              <a:lnSpc>
                <a:spcPct val="110000"/>
              </a:lnSpc>
            </a:pPr>
            <a:r>
              <a:rPr lang="en-US" sz="6600" dirty="0">
                <a:solidFill>
                  <a:schemeClr val="bg1"/>
                </a:solidFill>
                <a:latin typeface="Lato" panose="020F0502020204030203" pitchFamily="34" charset="0"/>
                <a:cs typeface="Arial" panose="020B0604020202020204" pitchFamily="34" charset="0"/>
              </a:rPr>
              <a:t>If you’re trying to put so much into that bar that it doesn’t fit, they won’t have time to read it anyway. First try moving stuff to the ammo bar. Next, cut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a:t>
            </a:r>
          </a:p>
          <a:p>
            <a:pPr>
              <a:lnSpc>
                <a:spcPct val="110000"/>
              </a:lnSpc>
            </a:pPr>
            <a:r>
              <a:rPr lang="en-US" sz="6600" dirty="0">
                <a:solidFill>
                  <a:schemeClr val="bg1"/>
                </a:solidFill>
                <a:latin typeface="Lato" panose="020F0502020204030203" pitchFamily="34" charset="0"/>
                <a:cs typeface="Arial" panose="020B0604020202020204" pitchFamily="34" charset="0"/>
              </a:rPr>
              <a:t>Instead of trying to fill space, you’re trying to conserve space.</a:t>
            </a:r>
            <a:br>
              <a:rPr lang="en-US" sz="6600" dirty="0">
                <a:solidFill>
                  <a:schemeClr val="bg1"/>
                </a:solidFill>
                <a:latin typeface="Lato" panose="020F0502020204030203" pitchFamily="34" charset="0"/>
                <a:cs typeface="Arial" panose="020B0604020202020204" pitchFamily="34" charset="0"/>
              </a:rPr>
            </a:br>
            <a:endParaRPr lang="en-US" sz="6600" dirty="0">
              <a:solidFill>
                <a:schemeClr val="bg1"/>
              </a:solidFill>
              <a:latin typeface="Lato" panose="020F0502020204030203" pitchFamily="34" charset="0"/>
            </a:endParaRPr>
          </a:p>
          <a:p>
            <a:pPr marL="0" indent="0">
              <a:lnSpc>
                <a:spcPct val="110000"/>
              </a:lnSpc>
              <a:buNone/>
            </a:pPr>
            <a:r>
              <a:rPr lang="en-US" sz="6600" b="1" dirty="0">
                <a:solidFill>
                  <a:schemeClr val="bg1"/>
                </a:solidFill>
                <a:latin typeface="Lato" panose="020F0502020204030203" pitchFamily="34" charset="0"/>
                <a:cs typeface="Arial" panose="020B0604020202020204" pitchFamily="34" charset="0"/>
              </a:rPr>
              <a:t>What if I have a really important graph or picture?</a:t>
            </a:r>
          </a:p>
          <a:p>
            <a:pPr>
              <a:lnSpc>
                <a:spcPct val="110000"/>
              </a:lnSpc>
            </a:pPr>
            <a:r>
              <a:rPr lang="en-US" sz="6600" dirty="0">
                <a:solidFill>
                  <a:schemeClr val="bg1"/>
                </a:solidFill>
                <a:latin typeface="Lato" panose="020F0502020204030203" pitchFamily="34" charset="0"/>
              </a:rPr>
              <a:t>Move the QR Code to the Silent Presenter, then put your graph/image in the middle.</a:t>
            </a:r>
          </a:p>
        </p:txBody>
      </p:sp>
    </p:spTree>
    <p:extLst>
      <p:ext uri="{BB962C8B-B14F-4D97-AF65-F5344CB8AC3E}">
        <p14:creationId xmlns:p14="http://schemas.microsoft.com/office/powerpoint/2010/main" val="1760980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6284214" y="1336796"/>
            <a:ext cx="42588180" cy="6362702"/>
          </a:xfrm>
        </p:spPr>
        <p:txBody>
          <a:bodyPr>
            <a:noAutofit/>
          </a:bodyPr>
          <a:lstStyle/>
          <a:p>
            <a:pPr>
              <a:lnSpc>
                <a:spcPct val="120000"/>
              </a:lnSpc>
            </a:pPr>
            <a: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research influenced this idea?</a:t>
            </a:r>
            <a:b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br>
            <a:r>
              <a:rPr lang="en-US" sz="10300" dirty="0" err="1">
                <a:solidFill>
                  <a:schemeClr val="bg1"/>
                </a:solidFill>
                <a:latin typeface="Lato Thin" panose="020F0502020204030203" pitchFamily="34" charset="0"/>
                <a:ea typeface="Lato Thin" panose="020F0502020204030203" pitchFamily="34" charset="0"/>
                <a:cs typeface="Lato Thin" panose="020F0502020204030203" pitchFamily="34" charset="0"/>
              </a:rPr>
              <a:t>a.k.a</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I need some ammo to help persuade my faculty to try this.</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rgbClr val="EA4C89"/>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0EFBD90B-664B-444D-8CE5-382FB3D42358}"/>
              </a:ext>
            </a:extLst>
          </p:cNvPr>
          <p:cNvSpPr txBox="1"/>
          <p:nvPr/>
        </p:nvSpPr>
        <p:spPr>
          <a:xfrm>
            <a:off x="6284214" y="9546336"/>
            <a:ext cx="33503616" cy="14865608"/>
          </a:xfrm>
          <a:prstGeom prst="rect">
            <a:avLst/>
          </a:prstGeom>
          <a:noFill/>
        </p:spPr>
        <p:txBody>
          <a:bodyPr wrap="square" rtlCol="0">
            <a:spAutoFit/>
          </a:bodyPr>
          <a:lstStyle/>
          <a:p>
            <a:r>
              <a:rPr lang="en-US" sz="8000" dirty="0">
                <a:solidFill>
                  <a:schemeClr val="bg1"/>
                </a:solidFill>
              </a:rPr>
              <a:t>1. Need to know </a:t>
            </a:r>
            <a:r>
              <a:rPr lang="en-US" sz="8000" dirty="0">
                <a:solidFill>
                  <a:srgbClr val="FF0000"/>
                </a:solidFill>
              </a:rPr>
              <a:t>&gt;</a:t>
            </a:r>
            <a:r>
              <a:rPr lang="en-US" sz="8000" dirty="0">
                <a:solidFill>
                  <a:schemeClr val="bg1"/>
                </a:solidFill>
              </a:rPr>
              <a:t> Nice to know</a:t>
            </a:r>
          </a:p>
          <a:p>
            <a:r>
              <a:rPr lang="en-US" sz="8000" dirty="0">
                <a:solidFill>
                  <a:schemeClr val="bg1"/>
                </a:solidFill>
                <a:hlinkClick r:id="rId2"/>
              </a:rPr>
              <a:t>https://www.nngroup.com/articles/inverted-pyramid</a:t>
            </a:r>
            <a:endParaRPr lang="en-US" sz="8000" dirty="0">
              <a:solidFill>
                <a:schemeClr val="bg1"/>
              </a:solidFill>
            </a:endParaRPr>
          </a:p>
          <a:p>
            <a:endParaRPr lang="en-US" sz="8000" dirty="0">
              <a:solidFill>
                <a:schemeClr val="bg1"/>
              </a:solidFill>
            </a:endParaRPr>
          </a:p>
          <a:p>
            <a:r>
              <a:rPr lang="en-US" sz="8000" dirty="0">
                <a:solidFill>
                  <a:schemeClr val="bg1"/>
                </a:solidFill>
              </a:rPr>
              <a:t>2. Plain language is interpreted faster.</a:t>
            </a:r>
          </a:p>
          <a:p>
            <a:r>
              <a:rPr lang="en-US" sz="8000" dirty="0">
                <a:solidFill>
                  <a:schemeClr val="bg1"/>
                </a:solidFill>
                <a:hlinkClick r:id="rId3"/>
              </a:rPr>
              <a:t>https://www.nngroup.com/videos/plain-language-for-experts/</a:t>
            </a:r>
            <a:endParaRPr lang="en-US" sz="8000" dirty="0">
              <a:solidFill>
                <a:schemeClr val="bg1"/>
              </a:solidFill>
            </a:endParaRPr>
          </a:p>
          <a:p>
            <a:r>
              <a:rPr lang="en-US" sz="8000" dirty="0">
                <a:solidFill>
                  <a:schemeClr val="bg1"/>
                </a:solidFill>
                <a:hlinkClick r:id="rId4"/>
              </a:rPr>
              <a:t>https://www.nngroup.com/articles/plain-language-experts/</a:t>
            </a:r>
            <a:endParaRPr lang="en-US" sz="8000" dirty="0">
              <a:solidFill>
                <a:schemeClr val="bg1"/>
              </a:solidFill>
            </a:endParaRPr>
          </a:p>
          <a:p>
            <a:endParaRPr lang="en-US" sz="8000" dirty="0">
              <a:solidFill>
                <a:schemeClr val="bg1"/>
              </a:solidFill>
            </a:endParaRPr>
          </a:p>
          <a:p>
            <a:r>
              <a:rPr lang="en-US" sz="8000" dirty="0">
                <a:solidFill>
                  <a:schemeClr val="bg1"/>
                </a:solidFill>
              </a:rPr>
              <a:t>3. Interaction cost.</a:t>
            </a:r>
          </a:p>
          <a:p>
            <a:r>
              <a:rPr lang="en-US" sz="8000" dirty="0">
                <a:solidFill>
                  <a:schemeClr val="bg1"/>
                </a:solidFill>
                <a:hlinkClick r:id="rId5"/>
              </a:rPr>
              <a:t>https://www.nngroup.com/articles/interaction-cost-definition/  </a:t>
            </a:r>
            <a:endParaRPr lang="en-US" sz="8000" dirty="0">
              <a:solidFill>
                <a:schemeClr val="bg1"/>
              </a:solidFill>
            </a:endParaRPr>
          </a:p>
          <a:p>
            <a:endParaRPr lang="en-US" sz="8000" dirty="0">
              <a:solidFill>
                <a:schemeClr val="bg1"/>
              </a:solidFill>
            </a:endParaRPr>
          </a:p>
          <a:p>
            <a:r>
              <a:rPr lang="en-US" sz="8000" dirty="0">
                <a:solidFill>
                  <a:schemeClr val="bg1"/>
                </a:solidFill>
              </a:rPr>
              <a:t>4. Effective designs minimize cognitive load</a:t>
            </a:r>
          </a:p>
          <a:p>
            <a:r>
              <a:rPr lang="en-US" sz="8000" dirty="0">
                <a:solidFill>
                  <a:schemeClr val="bg1"/>
                </a:solidFill>
                <a:hlinkClick r:id="rId6"/>
              </a:rPr>
              <a:t>https://www.nngroup.com/articles/minimize-cognitive-load/</a:t>
            </a:r>
            <a:endParaRPr lang="en-US" sz="8000" dirty="0">
              <a:solidFill>
                <a:schemeClr val="bg1"/>
              </a:solidFill>
            </a:endParaRPr>
          </a:p>
        </p:txBody>
      </p:sp>
    </p:spTree>
    <p:extLst>
      <p:ext uri="{BB962C8B-B14F-4D97-AF65-F5344CB8AC3E}">
        <p14:creationId xmlns:p14="http://schemas.microsoft.com/office/powerpoint/2010/main" val="33736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9474939" y="0"/>
            <a:ext cx="9985073"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12" name="silent presenter">
            <a:extLst>
              <a:ext uri="{FF2B5EF4-FFF2-40B4-BE49-F238E27FC236}">
                <a16:creationId xmlns:a16="http://schemas.microsoft.com/office/drawing/2014/main" id="{EC86DA8B-8163-4552-8FA4-435C18CFF2A9}"/>
              </a:ext>
            </a:extLst>
          </p:cNvPr>
          <p:cNvSpPr/>
          <p:nvPr/>
        </p:nvSpPr>
        <p:spPr>
          <a:xfrm>
            <a:off x="-1" y="0"/>
            <a:ext cx="11571511"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991018" y="2094383"/>
            <a:ext cx="25976634" cy="10767172"/>
          </a:xfrm>
        </p:spPr>
        <p:txBody>
          <a:bodyPr anchor="t">
            <a:noAutofit/>
          </a:bodyPr>
          <a:lstStyle/>
          <a:p>
            <a:pPr algn="l">
              <a:lnSpc>
                <a:spcPct val="150000"/>
              </a:lnSpc>
            </a:pP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Main finding</a:t>
            </a:r>
            <a:r>
              <a:rPr lang="en-US" sz="12500" dirty="0">
                <a:solidFill>
                  <a:schemeClr val="bg1"/>
                </a:solidFill>
                <a:latin typeface="Lato" panose="020F0502020204030203" pitchFamily="34" charset="0"/>
                <a:ea typeface="Segoe UI Black" panose="020B0A02040204020203" pitchFamily="34" charset="0"/>
                <a:cs typeface="Segoe UI" panose="020B0502040204020203" pitchFamily="34" charset="0"/>
              </a:rPr>
              <a:t> goes here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translated into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plain English</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Emphasize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1010509" y="5926681"/>
            <a:ext cx="9563989" cy="19974571"/>
          </a:xfrm>
          <a:prstGeom prst="rect">
            <a:avLst/>
          </a:prstGeom>
          <a:noFill/>
        </p:spPr>
        <p:txBody>
          <a:bodyPr wrap="square" rtlCol="0">
            <a:spAutoFit/>
          </a:bodyPr>
          <a:lstStyle/>
          <a:p>
            <a:pPr>
              <a:lnSpc>
                <a:spcPct val="120000"/>
              </a:lnSpc>
            </a:pPr>
            <a:r>
              <a:rPr lang="en-US" sz="3600" b="1" dirty="0">
                <a:latin typeface="Lato" panose="020F0502020204030203" pitchFamily="34" charset="0"/>
                <a:cs typeface="Segoe UI" panose="020B0502040204020203" pitchFamily="34" charset="0"/>
              </a:rPr>
              <a:t>BACKGROUND: Who cares?</a:t>
            </a:r>
            <a:r>
              <a:rPr lang="en-US" sz="3600" dirty="0">
                <a:latin typeface="Lato" panose="020F0502020204030203" pitchFamily="34" charset="0"/>
                <a:cs typeface="Segoe UI" panose="020B0502040204020203" pitchFamily="34" charset="0"/>
              </a:rPr>
              <a:t> Explain why your study matters in the fastest, most brutal way possible (feel free to add graphics!).</a:t>
            </a: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r>
              <a:rPr lang="en-US" sz="3600" b="1" dirty="0">
                <a:solidFill>
                  <a:srgbClr val="8C1616"/>
                </a:solidFill>
                <a:latin typeface="Lato" panose="020F0502020204030203" pitchFamily="34" charset="0"/>
                <a:cs typeface="Segoe UI" panose="020B0502040204020203" pitchFamily="34" charset="0"/>
              </a:rPr>
              <a:t>METHODS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Tested it with X process.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Illustrate your methods if you can.</a:t>
            </a:r>
          </a:p>
          <a:p>
            <a:pPr marL="742950" indent="-742950">
              <a:lnSpc>
                <a:spcPct val="120000"/>
              </a:lnSpc>
              <a:buFont typeface="+mj-lt"/>
              <a:buAutoNum type="arabicPeriod"/>
            </a:pPr>
            <a:r>
              <a:rPr lang="en-US" sz="3600" b="1" dirty="0">
                <a:latin typeface="Lato" panose="020F0502020204030203" pitchFamily="34" charset="0"/>
                <a:cs typeface="Segoe UI" panose="020B0502040204020203" pitchFamily="34" charset="0"/>
              </a:rPr>
              <a:t>Try a flowchart!</a:t>
            </a: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r>
              <a:rPr lang="en-US" sz="3600" b="1" dirty="0">
                <a:latin typeface="Lato" panose="020F0502020204030203" pitchFamily="34" charset="0"/>
                <a:cs typeface="Segoe UI" panose="020B0502040204020203"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Graph/table with </a:t>
            </a:r>
            <a:r>
              <a:rPr lang="en-US" sz="3600" b="1" dirty="0">
                <a:latin typeface="Lato" panose="020F0502020204030203" pitchFamily="34" charset="0"/>
                <a:cs typeface="Segoe UI" panose="020B0502040204020203" pitchFamily="34" charset="0"/>
              </a:rPr>
              <a:t>essential results only</a:t>
            </a:r>
            <a:r>
              <a:rPr lang="en-US" sz="3600" dirty="0">
                <a:latin typeface="Lato" panose="020F0502020204030203" pitchFamily="34" charset="0"/>
                <a:cs typeface="Segoe UI" panose="020B0502040204020203"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All the other correlations in the ammo bar.</a:t>
            </a: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40636456" y="1831671"/>
            <a:ext cx="7662037" cy="9879628"/>
          </a:xfrm>
          <a:prstGeom prst="rect">
            <a:avLst/>
          </a:prstGeom>
          <a:noFill/>
        </p:spPr>
        <p:txBody>
          <a:bodyPr wrap="square" rtlCol="0">
            <a:spAutoFit/>
          </a:bodyPr>
          <a:lstStyle/>
          <a:p>
            <a:r>
              <a:rPr lang="en-US" sz="5400" b="1" dirty="0">
                <a:latin typeface="Lato" panose="020F0502020204030203" pitchFamily="34" charset="0"/>
                <a:cs typeface="Segoe UI" panose="020B0502040204020203" pitchFamily="34" charset="0"/>
              </a:rPr>
              <a:t>AMMO BAR</a:t>
            </a:r>
          </a:p>
          <a:p>
            <a:endParaRPr lang="en-US" sz="5400" b="1" dirty="0">
              <a:latin typeface="Lato" panose="020F0502020204030203" pitchFamily="34" charset="0"/>
              <a:cs typeface="Segoe UI" panose="020B0502040204020203" pitchFamily="34" charset="0"/>
            </a:endParaRPr>
          </a:p>
          <a:p>
            <a:r>
              <a:rPr lang="en-US" sz="4800" b="1" dirty="0">
                <a:latin typeface="Lato" panose="020F0502020204030203" pitchFamily="34" charset="0"/>
                <a:cs typeface="Segoe UI" panose="020B0502040204020203"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Segoe UI" panose="020B0502040204020203" pitchFamily="34" charset="0"/>
              </a:rPr>
              <a:t>Keep it messy!</a:t>
            </a:r>
            <a:r>
              <a:rPr lang="en-US" sz="4800" dirty="0">
                <a:latin typeface="Lato" panose="020F0502020204030203" pitchFamily="34" charset="0"/>
                <a:cs typeface="Segoe UI" panose="020B0502040204020203"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8329346" y="28402488"/>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CDCDCD"/>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010311" y="28501422"/>
            <a:ext cx="8077384" cy="1569660"/>
          </a:xfrm>
          <a:prstGeom prst="rect">
            <a:avLst/>
          </a:prstGeom>
          <a:noFill/>
        </p:spPr>
        <p:txBody>
          <a:bodyPr wrap="square" rtlCol="0">
            <a:spAutoFit/>
          </a:bodyPr>
          <a:lstStyle/>
          <a:p>
            <a:r>
              <a:rPr lang="en-US" sz="4800" dirty="0">
                <a:solidFill>
                  <a:srgbClr val="CDCDCD"/>
                </a:solidFill>
                <a:latin typeface="Lato Black" panose="020F0A02020204030203" pitchFamily="34" charset="0"/>
                <a:cs typeface="Arial" panose="020B0604020202020204" pitchFamily="34" charset="0"/>
              </a:rPr>
              <a:t>Take a picture</a:t>
            </a:r>
            <a:r>
              <a:rPr lang="en-US" sz="4800" dirty="0">
                <a:solidFill>
                  <a:srgbClr val="CDCDCD"/>
                </a:solidFill>
                <a:latin typeface="Lato" panose="020F0502020204030203" pitchFamily="34" charset="0"/>
                <a:cs typeface="Arial" panose="020B0604020202020204" pitchFamily="34" charset="0"/>
              </a:rPr>
              <a:t> to </a:t>
            </a:r>
            <a:br>
              <a:rPr lang="en-US" sz="4800" dirty="0">
                <a:solidFill>
                  <a:srgbClr val="CDCDCD"/>
                </a:solidFill>
                <a:latin typeface="Lato" panose="020F0502020204030203" pitchFamily="34" charset="0"/>
                <a:cs typeface="Arial" panose="020B0604020202020204" pitchFamily="34" charset="0"/>
              </a:rPr>
            </a:br>
            <a:r>
              <a:rPr lang="en-US" sz="4800" dirty="0">
                <a:solidFill>
                  <a:srgbClr val="CDCDCD"/>
                </a:solidFill>
                <a:latin typeface="Lato Black" panose="020F0A02020204030203" pitchFamily="34" charset="0"/>
                <a:cs typeface="Arial" panose="020B0604020202020204" pitchFamily="34" charset="0"/>
              </a:rPr>
              <a:t>download</a:t>
            </a:r>
            <a:r>
              <a:rPr lang="en-US" sz="4800" dirty="0">
                <a:solidFill>
                  <a:srgbClr val="CDCDCD"/>
                </a:solidFill>
                <a:latin typeface="Lato" panose="020F0502020204030203" pitchFamily="34" charset="0"/>
                <a:cs typeface="Arial" panose="020B0604020202020204" pitchFamily="34" charset="0"/>
              </a:rPr>
              <a:t> the</a:t>
            </a:r>
            <a:r>
              <a:rPr lang="en-US" sz="4800" b="1" dirty="0">
                <a:solidFill>
                  <a:srgbClr val="CDCDCD"/>
                </a:solidFill>
                <a:latin typeface="Lato" panose="020F0502020204030203" pitchFamily="34" charset="0"/>
                <a:cs typeface="Arial" panose="020B0604020202020204" pitchFamily="34" charset="0"/>
              </a:rPr>
              <a:t> </a:t>
            </a:r>
            <a:r>
              <a:rPr lang="en-US" sz="4800" dirty="0">
                <a:solidFill>
                  <a:srgbClr val="CDCDCD"/>
                </a:solidFill>
                <a:latin typeface="Lato Black" panose="020F0A02020204030203" pitchFamily="34" charset="0"/>
                <a:cs typeface="Arial" panose="020B0604020202020204" pitchFamily="34" charset="0"/>
              </a:rPr>
              <a:t>full paper</a:t>
            </a:r>
          </a:p>
        </p:txBody>
      </p:sp>
      <p:sp>
        <p:nvSpPr>
          <p:cNvPr id="10" name="Rectangle 9">
            <a:extLst>
              <a:ext uri="{FF2B5EF4-FFF2-40B4-BE49-F238E27FC236}">
                <a16:creationId xmlns:a16="http://schemas.microsoft.com/office/drawing/2014/main" id="{F33A7B10-D6D9-4BF7-9A8B-B3113FDC3D80}"/>
              </a:ext>
            </a:extLst>
          </p:cNvPr>
          <p:cNvSpPr/>
          <p:nvPr/>
        </p:nvSpPr>
        <p:spPr>
          <a:xfrm>
            <a:off x="1169537" y="3212650"/>
            <a:ext cx="1670876" cy="159080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3"/>
          <a:stretch>
            <a:fillRect/>
          </a:stretch>
        </p:blipFill>
        <p:spPr>
          <a:xfrm>
            <a:off x="42886324" y="28807176"/>
            <a:ext cx="3162300" cy="2581275"/>
          </a:xfrm>
          <a:prstGeom prst="rect">
            <a:avLst/>
          </a:prstGeom>
        </p:spPr>
      </p:pic>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6936172" y="29408785"/>
            <a:ext cx="1297464" cy="0"/>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Graphic 18">
            <a:extLst>
              <a:ext uri="{FF2B5EF4-FFF2-40B4-BE49-F238E27FC236}">
                <a16:creationId xmlns:a16="http://schemas.microsoft.com/office/drawing/2014/main" id="{C1210836-80D5-470E-883D-041B85957069}"/>
              </a:ext>
            </a:extLst>
          </p:cNvPr>
          <p:cNvSpPr/>
          <p:nvPr/>
        </p:nvSpPr>
        <p:spPr>
          <a:xfrm>
            <a:off x="1568455" y="3652878"/>
            <a:ext cx="794104" cy="738508"/>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2987437" y="3134063"/>
            <a:ext cx="3898247" cy="1642053"/>
          </a:xfrm>
          <a:prstGeom prst="rect">
            <a:avLst/>
          </a:prstGeom>
        </p:spPr>
        <p:txBody>
          <a:bodyPr wrap="none">
            <a:spAutoFit/>
          </a:bodyPr>
          <a:lstStyle/>
          <a:p>
            <a:pPr>
              <a:lnSpc>
                <a:spcPct val="120000"/>
              </a:lnSpc>
            </a:pPr>
            <a:r>
              <a:rPr lang="en-US" sz="4400" dirty="0">
                <a:solidFill>
                  <a:schemeClr val="bg1">
                    <a:lumMod val="50000"/>
                  </a:schemeClr>
                </a:solidFill>
                <a:latin typeface="Lato" panose="020F0502020204030203" pitchFamily="34" charset="0"/>
                <a:cs typeface="Segoe UI" panose="020B0502040204020203" pitchFamily="34" charset="0"/>
              </a:rPr>
              <a:t>PRESENTER:</a:t>
            </a:r>
            <a:r>
              <a:rPr lang="en-US" sz="4400" b="1" dirty="0">
                <a:latin typeface="Lato" panose="020F0502020204030203" pitchFamily="34" charset="0"/>
                <a:cs typeface="Segoe UI" panose="020B0502040204020203" pitchFamily="34" charset="0"/>
              </a:rPr>
              <a:t> </a:t>
            </a:r>
          </a:p>
          <a:p>
            <a:pPr>
              <a:lnSpc>
                <a:spcPct val="120000"/>
              </a:lnSpc>
            </a:pPr>
            <a:r>
              <a:rPr lang="en-US" sz="4400" b="1" dirty="0">
                <a:highlight>
                  <a:srgbClr val="FFC107"/>
                </a:highlight>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a:t>
            </a:r>
            <a:endParaRPr lang="en-US" sz="4400" b="1" dirty="0">
              <a:latin typeface="Lato" panose="020F050202020403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1022513" y="1085789"/>
            <a:ext cx="7662037" cy="1754326"/>
          </a:xfrm>
          <a:prstGeom prst="rect">
            <a:avLst/>
          </a:prstGeom>
          <a:noFill/>
        </p:spPr>
        <p:txBody>
          <a:bodyPr wrap="square" rtlCol="0">
            <a:spAutoFit/>
          </a:bodyPr>
          <a:lstStyle/>
          <a:p>
            <a:r>
              <a:rPr lang="en-US" sz="5400" b="1" i="1" dirty="0">
                <a:latin typeface="Lato" panose="020F0502020204030203" pitchFamily="34" charset="0"/>
                <a:cs typeface="Segoe UI" panose="020B0502040204020203" pitchFamily="34" charset="0"/>
              </a:rPr>
              <a:t>Title:</a:t>
            </a:r>
            <a:br>
              <a:rPr lang="en-US" sz="5400" i="1" dirty="0">
                <a:latin typeface="Lato" panose="020F0502020204030203" pitchFamily="34" charset="0"/>
                <a:cs typeface="Segoe UI" panose="020B0502040204020203" pitchFamily="34" charset="0"/>
              </a:rPr>
            </a:br>
            <a:r>
              <a:rPr lang="en-US" sz="5400" i="1" dirty="0">
                <a:latin typeface="Lato" panose="020F0502020204030203" pitchFamily="34" charset="0"/>
                <a:cs typeface="Segoe UI" panose="020B0502040204020203" pitchFamily="34" charset="0"/>
              </a:rPr>
              <a:t>Subtitle</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128190" y="25382839"/>
            <a:ext cx="7517322" cy="2123658"/>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 author2, </a:t>
            </a:r>
            <a:br>
              <a:rPr lang="en-US" sz="4400" dirty="0">
                <a:latin typeface="Lato" panose="020F0502020204030203" pitchFamily="34" charset="0"/>
                <a:cs typeface="Segoe UI" panose="020B0502040204020203" pitchFamily="34" charset="0"/>
              </a:rPr>
            </a:br>
            <a:r>
              <a:rPr lang="en-US" sz="4400" dirty="0">
                <a:latin typeface="Lato" panose="020F0502020204030203" pitchFamily="34" charset="0"/>
                <a:cs typeface="Segoe UI" panose="020B0502040204020203" pitchFamily="34" charset="0"/>
              </a:rPr>
              <a:t>author3, author4, author5, author6, author7, author42</a:t>
            </a:r>
            <a:endParaRPr lang="en-US" sz="4400" b="1" dirty="0">
              <a:latin typeface="Lato" panose="020F0502020204030203" pitchFamily="34" charset="0"/>
              <a:cs typeface="Segoe UI" panose="020B050204020402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0636456" y="2558400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ADC988AD-FB82-4850-84BE-0F496EB3BDC0}"/>
              </a:ext>
            </a:extLst>
          </p:cNvPr>
          <p:cNvSpPr/>
          <p:nvPr/>
        </p:nvSpPr>
        <p:spPr>
          <a:xfrm>
            <a:off x="18535728" y="22292412"/>
            <a:ext cx="24688800" cy="1200329"/>
          </a:xfrm>
          <a:prstGeom prst="rect">
            <a:avLst/>
          </a:prstGeom>
        </p:spPr>
        <p:txBody>
          <a:bodyPr>
            <a:spAutoFit/>
          </a:bodyPr>
          <a:lstStyle/>
          <a:p>
            <a:r>
              <a:rPr lang="en-US" sz="3600" dirty="0">
                <a:solidFill>
                  <a:schemeClr val="bg1">
                    <a:lumMod val="50000"/>
                  </a:schemeClr>
                </a:solidFill>
                <a:latin typeface="Lato" panose="020F0502020204030203" pitchFamily="34" charset="0"/>
                <a:cs typeface="Segoe UI" panose="020B0502040204020203" pitchFamily="34" charset="0"/>
              </a:rPr>
              <a:t>Visualize your findings with an image, graphic, or a key figure.</a:t>
            </a:r>
          </a:p>
          <a:p>
            <a:endParaRPr lang="en-US" sz="3600" dirty="0">
              <a:solidFill>
                <a:schemeClr val="bg1">
                  <a:lumMod val="50000"/>
                </a:schemeClr>
              </a:solidFill>
              <a:latin typeface="Lato" panose="020F0502020204030203" pitchFamily="34" charset="0"/>
              <a:cs typeface="Segoe UI" panose="020B0502040204020203" pitchFamily="34" charset="0"/>
            </a:endParaRPr>
          </a:p>
        </p:txBody>
      </p:sp>
      <p:pic>
        <p:nvPicPr>
          <p:cNvPr id="14" name="Graphic 13">
            <a:extLst>
              <a:ext uri="{FF2B5EF4-FFF2-40B4-BE49-F238E27FC236}">
                <a16:creationId xmlns:a16="http://schemas.microsoft.com/office/drawing/2014/main" id="{8469FA09-6407-4240-A302-A9681C46F1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79201" y="27597921"/>
            <a:ext cx="3783061" cy="3783061"/>
          </a:xfrm>
          <a:prstGeom prst="rect">
            <a:avLst/>
          </a:prstGeom>
        </p:spPr>
      </p:pic>
      <p:pic>
        <p:nvPicPr>
          <p:cNvPr id="27" name="Graphic 26">
            <a:extLst>
              <a:ext uri="{FF2B5EF4-FFF2-40B4-BE49-F238E27FC236}">
                <a16:creationId xmlns:a16="http://schemas.microsoft.com/office/drawing/2014/main" id="{B62BF9C0-8774-4458-8210-ACA4788001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54101" y="13358194"/>
            <a:ext cx="12223692" cy="8149128"/>
          </a:xfrm>
          <a:prstGeom prst="rect">
            <a:avLst/>
          </a:prstGeom>
        </p:spPr>
      </p:pic>
    </p:spTree>
    <p:extLst>
      <p:ext uri="{BB962C8B-B14F-4D97-AF65-F5344CB8AC3E}">
        <p14:creationId xmlns:p14="http://schemas.microsoft.com/office/powerpoint/2010/main" val="3338587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did you make the cartoon?</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4055110" y="7297162"/>
            <a:ext cx="42588180" cy="23132038"/>
          </a:xfrm>
        </p:spPr>
        <p:txBody>
          <a:bodyPr>
            <a:normAutofit/>
          </a:bodyPr>
          <a:lstStyle/>
          <a:p>
            <a:pPr marL="0" indent="0">
              <a:lnSpc>
                <a:spcPct val="110000"/>
              </a:lnSpc>
              <a:buNone/>
            </a:pPr>
            <a:r>
              <a:rPr lang="en-US" sz="8000" b="1" dirty="0">
                <a:highlight>
                  <a:srgbClr val="FFF59D"/>
                </a:highlight>
                <a:latin typeface="Lato" panose="020F0502020204030203" charset="0"/>
              </a:rPr>
              <a:t>Short version:</a:t>
            </a:r>
            <a:r>
              <a:rPr lang="en-US" sz="8000" dirty="0">
                <a:solidFill>
                  <a:schemeClr val="bg1"/>
                </a:solidFill>
                <a:latin typeface="Lato" panose="020F0502020204030203" charset="0"/>
              </a:rPr>
              <a:t> I highly recommend making a video using </a:t>
            </a:r>
            <a:r>
              <a:rPr lang="en-US" sz="8000" u="sng" dirty="0">
                <a:highlight>
                  <a:srgbClr val="FFF59D"/>
                </a:highlight>
                <a:latin typeface="Lato" panose="020F0502020204030203" charset="0"/>
                <a:hlinkClick r:id="rId2" tooltip="http://Vyond.com">
                  <a:extLst>
                    <a:ext uri="{A12FA001-AC4F-418D-AE19-62706E023703}">
                      <ahyp:hlinkClr xmlns:ahyp="http://schemas.microsoft.com/office/drawing/2018/hyperlinkcolor" val="tx"/>
                    </a:ext>
                  </a:extLst>
                </a:hlinkClick>
              </a:rPr>
              <a:t>Vyond.com</a:t>
            </a:r>
            <a:r>
              <a:rPr lang="en-US" sz="8000" dirty="0">
                <a:solidFill>
                  <a:schemeClr val="bg1"/>
                </a:solidFill>
                <a:latin typeface="Lato" panose="020F0502020204030203" charset="0"/>
              </a:rPr>
              <a:t> if it's your first one and you don't want to go insane for a year like I did. It’s fun, easy, and works perfectly well for most projects!</a:t>
            </a:r>
          </a:p>
          <a:p>
            <a:pPr marL="0" indent="0">
              <a:lnSpc>
                <a:spcPct val="110000"/>
              </a:lnSpc>
              <a:buNone/>
            </a:pPr>
            <a:endParaRPr lang="en-US" sz="8000" b="1" dirty="0">
              <a:solidFill>
                <a:schemeClr val="bg1"/>
              </a:solidFill>
              <a:highlight>
                <a:srgbClr val="FFFF00"/>
              </a:highlight>
              <a:latin typeface="Lato" panose="020F0502020204030203" charset="0"/>
            </a:endParaRPr>
          </a:p>
          <a:p>
            <a:pPr>
              <a:lnSpc>
                <a:spcPct val="110000"/>
              </a:lnSpc>
            </a:pPr>
            <a:r>
              <a:rPr lang="en-US" sz="8000" b="1" dirty="0">
                <a:solidFill>
                  <a:schemeClr val="bg1"/>
                </a:solidFill>
                <a:latin typeface="Lato" panose="020F0502020204030203" charset="0"/>
              </a:rPr>
              <a:t>Animation:</a:t>
            </a:r>
            <a:r>
              <a:rPr lang="en-US" sz="8000" dirty="0">
                <a:solidFill>
                  <a:schemeClr val="bg1"/>
                </a:solidFill>
                <a:latin typeface="Lato" panose="020F0502020204030203" charset="0"/>
              </a:rPr>
              <a:t> Most of the animation was done in </a:t>
            </a:r>
            <a:r>
              <a:rPr lang="en-US" sz="8000" dirty="0">
                <a:solidFill>
                  <a:srgbClr val="EA4C89"/>
                </a:solidFill>
                <a:latin typeface="Lato" panose="020F0502020204030203" charset="0"/>
              </a:rPr>
              <a:t>Adobe After Effects</a:t>
            </a:r>
            <a:r>
              <a:rPr lang="en-US" sz="8000" dirty="0">
                <a:solidFill>
                  <a:schemeClr val="bg1"/>
                </a:solidFill>
                <a:latin typeface="Lato" panose="020F0502020204030203" charset="0"/>
              </a:rPr>
              <a:t>, which is super powerful but had a bit of learning curve for me. </a:t>
            </a:r>
          </a:p>
          <a:p>
            <a:pPr>
              <a:lnSpc>
                <a:spcPct val="110000"/>
              </a:lnSpc>
            </a:pPr>
            <a:r>
              <a:rPr lang="en-US" sz="8000" b="1" dirty="0">
                <a:solidFill>
                  <a:schemeClr val="bg1"/>
                </a:solidFill>
                <a:latin typeface="Lato" panose="020F0502020204030203" charset="0"/>
              </a:rPr>
              <a:t>Graphics:</a:t>
            </a:r>
            <a:r>
              <a:rPr lang="en-US" sz="8000" dirty="0">
                <a:solidFill>
                  <a:schemeClr val="bg1"/>
                </a:solidFill>
                <a:latin typeface="Lato" panose="020F0502020204030203" charset="0"/>
              </a:rPr>
              <a:t> A combination of </a:t>
            </a:r>
            <a:r>
              <a:rPr lang="en-US" sz="8000" dirty="0" err="1">
                <a:solidFill>
                  <a:srgbClr val="EA4C89"/>
                </a:solidFill>
                <a:latin typeface="Lato" panose="020F0502020204030203" charset="0"/>
              </a:rPr>
              <a:t>VectorStock</a:t>
            </a:r>
            <a:r>
              <a:rPr lang="en-US" sz="8000" dirty="0">
                <a:solidFill>
                  <a:schemeClr val="bg1"/>
                </a:solidFill>
                <a:latin typeface="Lato" panose="020F0502020204030203" charset="0"/>
              </a:rPr>
              <a:t> and custom graphics I made in Adobe Illustrator.</a:t>
            </a:r>
          </a:p>
          <a:p>
            <a:pPr>
              <a:lnSpc>
                <a:spcPct val="110000"/>
              </a:lnSpc>
            </a:pPr>
            <a:r>
              <a:rPr lang="en-US" sz="8000" b="1" dirty="0">
                <a:solidFill>
                  <a:schemeClr val="bg1"/>
                </a:solidFill>
                <a:latin typeface="Lato" panose="020F0502020204030203" charset="0"/>
              </a:rPr>
              <a:t>Characters </a:t>
            </a:r>
            <a:r>
              <a:rPr lang="en-US" sz="8000" dirty="0">
                <a:solidFill>
                  <a:schemeClr val="bg1"/>
                </a:solidFill>
                <a:latin typeface="Lato" panose="020F0502020204030203" charset="0"/>
              </a:rPr>
              <a:t>were mostly from </a:t>
            </a:r>
            <a:r>
              <a:rPr lang="en-US" sz="8000" u="sng" dirty="0">
                <a:solidFill>
                  <a:schemeClr val="bg1"/>
                </a:solidFill>
                <a:latin typeface="Lato" panose="020F0502020204030203" charset="0"/>
                <a:hlinkClick r:id="rId2" tooltip="http://Vyond.com">
                  <a:extLst>
                    <a:ext uri="{A12FA001-AC4F-418D-AE19-62706E023703}">
                      <ahyp:hlinkClr xmlns:ahyp="http://schemas.microsoft.com/office/drawing/2018/hyperlinkcolor" val="tx"/>
                    </a:ext>
                  </a:extLst>
                </a:hlinkClick>
              </a:rPr>
              <a:t>(http://Vyond.com) Vyond.com</a:t>
            </a:r>
            <a:r>
              <a:rPr lang="en-US" sz="8000" dirty="0">
                <a:solidFill>
                  <a:schemeClr val="bg1"/>
                </a:solidFill>
                <a:latin typeface="Lato" panose="020F0502020204030203" charset="0"/>
              </a:rPr>
              <a:t>. I got the facial expressions, etc. right in </a:t>
            </a:r>
            <a:r>
              <a:rPr lang="en-US" sz="8000" dirty="0" err="1">
                <a:solidFill>
                  <a:srgbClr val="EA4C89"/>
                </a:solidFill>
                <a:latin typeface="Lato" panose="020F0502020204030203" charset="0"/>
              </a:rPr>
              <a:t>Vyond</a:t>
            </a:r>
            <a:r>
              <a:rPr lang="en-US" sz="8000" dirty="0">
                <a:solidFill>
                  <a:schemeClr val="bg1"/>
                </a:solidFill>
                <a:latin typeface="Lato" panose="020F0502020204030203" charset="0"/>
              </a:rPr>
              <a:t>, then put them on a green background, then dropped them into After Effects and removed the background, just like a green screen. </a:t>
            </a:r>
          </a:p>
          <a:p>
            <a:pPr>
              <a:lnSpc>
                <a:spcPct val="110000"/>
              </a:lnSpc>
            </a:pPr>
            <a:r>
              <a:rPr lang="en-US" sz="8000" b="1" dirty="0">
                <a:solidFill>
                  <a:schemeClr val="bg1"/>
                </a:solidFill>
                <a:latin typeface="Lato" panose="020F0502020204030203" charset="0"/>
              </a:rPr>
              <a:t>Sound effects:</a:t>
            </a:r>
            <a:r>
              <a:rPr lang="en-US" sz="8000" dirty="0">
                <a:solidFill>
                  <a:schemeClr val="bg1"/>
                </a:solidFill>
                <a:latin typeface="Lato" panose="020F0502020204030203" charset="0"/>
              </a:rPr>
              <a:t> </a:t>
            </a:r>
            <a:r>
              <a:rPr lang="en-US" sz="8000" dirty="0" err="1">
                <a:solidFill>
                  <a:srgbClr val="EA4C89"/>
                </a:solidFill>
                <a:latin typeface="Lato" panose="020F0502020204030203" charset="0"/>
              </a:rPr>
              <a:t>AudioJungle</a:t>
            </a:r>
            <a:r>
              <a:rPr lang="en-US" sz="8000" dirty="0">
                <a:solidFill>
                  <a:schemeClr val="bg1"/>
                </a:solidFill>
                <a:latin typeface="Lato" panose="020F0502020204030203" charset="0"/>
              </a:rPr>
              <a:t>.</a:t>
            </a:r>
          </a:p>
          <a:p>
            <a:pPr>
              <a:lnSpc>
                <a:spcPct val="110000"/>
              </a:lnSpc>
            </a:pPr>
            <a:r>
              <a:rPr lang="en-US" sz="8000" b="1" dirty="0">
                <a:solidFill>
                  <a:schemeClr val="bg1"/>
                </a:solidFill>
                <a:latin typeface="Lato" panose="020F0502020204030203" charset="0"/>
              </a:rPr>
              <a:t>Voice </a:t>
            </a:r>
            <a:r>
              <a:rPr lang="en-US" sz="8000" dirty="0">
                <a:solidFill>
                  <a:schemeClr val="bg1"/>
                </a:solidFill>
                <a:latin typeface="Lato" panose="020F0502020204030203" charset="0"/>
              </a:rPr>
              <a:t>was my own voice with the bass boosted for a little of that radio announcer vibration, courtesy of </a:t>
            </a:r>
            <a:r>
              <a:rPr lang="en-US" sz="8000" dirty="0">
                <a:solidFill>
                  <a:srgbClr val="EA4C89"/>
                </a:solidFill>
                <a:latin typeface="Lato" panose="020F0502020204030203" charset="0"/>
              </a:rPr>
              <a:t>Adobe Audition</a:t>
            </a:r>
            <a:r>
              <a:rPr lang="en-US" sz="8000" dirty="0">
                <a:solidFill>
                  <a:schemeClr val="bg1"/>
                </a:solidFill>
                <a:latin typeface="Lato" panose="020F0502020204030203" charset="0"/>
              </a:rPr>
              <a:t>.</a:t>
            </a:r>
          </a:p>
        </p:txBody>
      </p:sp>
    </p:spTree>
    <p:extLst>
      <p:ext uri="{BB962C8B-B14F-4D97-AF65-F5344CB8AC3E}">
        <p14:creationId xmlns:p14="http://schemas.microsoft.com/office/powerpoint/2010/main" val="385762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BFFF44-E754-444A-93D6-75FC6AA77585}"/>
              </a:ext>
            </a:extLst>
          </p:cNvPr>
          <p:cNvSpPr/>
          <p:nvPr/>
        </p:nvSpPr>
        <p:spPr>
          <a:xfrm>
            <a:off x="12344400" y="7277892"/>
            <a:ext cx="24688800" cy="17820263"/>
          </a:xfrm>
          <a:prstGeom prst="rect">
            <a:avLst/>
          </a:prstGeom>
        </p:spPr>
        <p:txBody>
          <a:bodyPr>
            <a:spAutoFit/>
          </a:bodyPr>
          <a:lstStyle/>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isn’t about making things look pretty. It’s about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directing attention</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Great design is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subtle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should feel like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problem-solving</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UX designers feel a surge of happiness when they get to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delete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something.</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When it looks too simple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to represent the amount of time you put into it,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you’re done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p:txBody>
      </p:sp>
    </p:spTree>
    <p:extLst>
      <p:ext uri="{BB962C8B-B14F-4D97-AF65-F5344CB8AC3E}">
        <p14:creationId xmlns:p14="http://schemas.microsoft.com/office/powerpoint/2010/main" val="243444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8A9EF30B-AFA3-4DE3-8B88-D407336BD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170" y="7164879"/>
            <a:ext cx="29921255" cy="211679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09" y="1080473"/>
            <a:ext cx="42588180" cy="6362702"/>
          </a:xfrm>
        </p:spPr>
        <p:txBody>
          <a:bodyPr>
            <a:normAutofit/>
          </a:bodyPr>
          <a:lstStyle/>
          <a:p>
            <a:pPr algn="ctr"/>
            <a:r>
              <a:rPr lang="en-US" dirty="0">
                <a:solidFill>
                  <a:schemeClr val="bg1"/>
                </a:solidFill>
                <a:latin typeface="Lato Black" panose="020F0A02020204030203" pitchFamily="34" charset="0"/>
              </a:rPr>
              <a:t>Add a key figure</a:t>
            </a:r>
            <a:br>
              <a:rPr lang="en-US" dirty="0">
                <a:solidFill>
                  <a:schemeClr val="bg1"/>
                </a:solidFill>
                <a:latin typeface="Lato Black" panose="020F0A02020204030203" pitchFamily="34" charset="0"/>
              </a:rPr>
            </a:br>
            <a:r>
              <a:rPr lang="en-US" sz="9600" b="1" dirty="0">
                <a:solidFill>
                  <a:schemeClr val="bg1"/>
                </a:solidFill>
                <a:latin typeface="Lato Hairline" panose="020F0202020204030203" pitchFamily="34" charset="0"/>
              </a:rPr>
              <a:t>Show-and-tell the best, most insightful part of your methods &amp; data.</a:t>
            </a:r>
            <a:endParaRPr lang="en-US" dirty="0">
              <a:solidFill>
                <a:schemeClr val="bg1"/>
              </a:solidFill>
              <a:latin typeface="Lato Hairline" panose="020F0202020204030203" pitchFamily="34" charset="0"/>
            </a:endParaRPr>
          </a:p>
        </p:txBody>
      </p:sp>
      <p:sp>
        <p:nvSpPr>
          <p:cNvPr id="10" name="TextBox 6">
            <a:extLst>
              <a:ext uri="{FF2B5EF4-FFF2-40B4-BE49-F238E27FC236}">
                <a16:creationId xmlns:a16="http://schemas.microsoft.com/office/drawing/2014/main" id="{A28D1AF3-8EE8-41C1-A1BE-A48A6F08CE1D}"/>
              </a:ext>
            </a:extLst>
          </p:cNvPr>
          <p:cNvSpPr txBox="1"/>
          <p:nvPr/>
        </p:nvSpPr>
        <p:spPr>
          <a:xfrm>
            <a:off x="18711511" y="28702352"/>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drElsje</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2700071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364CBB-83A0-4E53-A572-F50FB815C632}"/>
              </a:ext>
            </a:extLst>
          </p:cNvPr>
          <p:cNvSpPr/>
          <p:nvPr/>
        </p:nvSpPr>
        <p:spPr>
          <a:xfrm>
            <a:off x="17963207" y="20389709"/>
            <a:ext cx="11451719" cy="8415982"/>
          </a:xfrm>
          <a:prstGeom prst="rect">
            <a:avLst/>
          </a:prstGeom>
          <a:solidFill>
            <a:srgbClr val="FFFFFF">
              <a:alpha val="7059"/>
            </a:srgb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vvv</a:t>
            </a:r>
            <a:endParaRPr lang="en-US" dirty="0"/>
          </a:p>
        </p:txBody>
      </p:sp>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10" y="1040714"/>
            <a:ext cx="42588180" cy="6362702"/>
          </a:xfrm>
        </p:spPr>
        <p:txBody>
          <a:bodyPr>
            <a:normAutofit/>
          </a:bodyPr>
          <a:lstStyle/>
          <a:p>
            <a:r>
              <a:rPr lang="en-US" dirty="0">
                <a:solidFill>
                  <a:schemeClr val="bg1"/>
                </a:solidFill>
                <a:latin typeface="Lato Black" panose="020F0A02020204030203" pitchFamily="34" charset="0"/>
              </a:rPr>
              <a:t>Try an on-theme background.</a:t>
            </a:r>
            <a:br>
              <a:rPr lang="en-US" b="1" dirty="0">
                <a:solidFill>
                  <a:schemeClr val="bg1"/>
                </a:solidFill>
                <a:latin typeface="Lato" panose="020F0502020204030203" pitchFamily="34" charset="0"/>
              </a:rPr>
            </a:br>
            <a:r>
              <a:rPr lang="en-US" sz="9600" b="1" dirty="0">
                <a:solidFill>
                  <a:schemeClr val="bg1"/>
                </a:solidFill>
                <a:latin typeface="Lato Hairline" panose="020F0202020204030203" pitchFamily="34" charset="0"/>
              </a:rPr>
              <a:t>A</a:t>
            </a:r>
            <a:r>
              <a:rPr lang="en-US" sz="8800" b="1" dirty="0">
                <a:solidFill>
                  <a:schemeClr val="bg1"/>
                </a:solidFill>
                <a:latin typeface="Lato Hairline" panose="020F0202020204030203" pitchFamily="34" charset="0"/>
              </a:rPr>
              <a:t>dd fun and reinforce your study’s context</a:t>
            </a:r>
            <a:r>
              <a:rPr lang="en-US" sz="8800" dirty="0">
                <a:solidFill>
                  <a:schemeClr val="bg1"/>
                </a:solidFill>
                <a:latin typeface="Lato Hairline" panose="020F0202020204030203" pitchFamily="34" charset="0"/>
              </a:rPr>
              <a:t>, but make sure to keep a high contrast between your text and background!</a:t>
            </a:r>
            <a:endParaRPr lang="en-US" dirty="0">
              <a:solidFill>
                <a:schemeClr val="bg1"/>
              </a:solidFill>
              <a:latin typeface="Lato Hairline" panose="020F02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18179235" y="16612730"/>
            <a:ext cx="11235691" cy="2421176"/>
          </a:xfrm>
          <a:prstGeom prst="rect">
            <a:avLst/>
          </a:prstGeom>
          <a:noFill/>
        </p:spPr>
        <p:txBody>
          <a:bodyPr wrap="square" rtlCol="0">
            <a:spAutoFit/>
          </a:body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hydrogawker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Mountain photo by </a:t>
            </a: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mnthydro</a:t>
            </a:r>
            <a:endParaRPr lang="en-US" sz="54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1026" name="Picture 2" descr="https://pbs.twimg.com/media/D8YooLiW4AEwocS.jpg:large">
            <a:extLst>
              <a:ext uri="{FF2B5EF4-FFF2-40B4-BE49-F238E27FC236}">
                <a16:creationId xmlns:a16="http://schemas.microsoft.com/office/drawing/2014/main" id="{35653C21-61DA-4430-858E-3DBDF7A8CE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01" r="15614"/>
          <a:stretch/>
        </p:blipFill>
        <p:spPr bwMode="auto">
          <a:xfrm>
            <a:off x="17963207" y="8196748"/>
            <a:ext cx="11667745" cy="84159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67A8EA-5ED6-467A-8AE1-92CBA825E651}"/>
              </a:ext>
            </a:extLst>
          </p:cNvPr>
          <p:cNvPicPr>
            <a:picLocks noChangeAspect="1"/>
          </p:cNvPicPr>
          <p:nvPr/>
        </p:nvPicPr>
        <p:blipFill>
          <a:blip r:embed="rId5"/>
          <a:stretch>
            <a:fillRect/>
          </a:stretch>
        </p:blipFill>
        <p:spPr>
          <a:xfrm>
            <a:off x="32026305" y="20389709"/>
            <a:ext cx="12960533" cy="7427498"/>
          </a:xfrm>
          <a:prstGeom prst="rect">
            <a:avLst/>
          </a:prstGeom>
          <a:ln>
            <a:solidFill>
              <a:schemeClr val="bg1"/>
            </a:solidFill>
          </a:ln>
        </p:spPr>
      </p:pic>
      <p:sp>
        <p:nvSpPr>
          <p:cNvPr id="6" name="TextBox 6">
            <a:extLst>
              <a:ext uri="{FF2B5EF4-FFF2-40B4-BE49-F238E27FC236}">
                <a16:creationId xmlns:a16="http://schemas.microsoft.com/office/drawing/2014/main" id="{9AE7884F-1E83-4128-91F4-83E575ADDDCB}"/>
              </a:ext>
            </a:extLst>
          </p:cNvPr>
          <p:cNvSpPr txBox="1"/>
          <p:nvPr/>
        </p:nvSpPr>
        <p:spPr>
          <a:xfrm>
            <a:off x="32888725" y="28878175"/>
            <a:ext cx="11235691"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mikemorrison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9" name="Picture 2" descr="https://pbs.twimg.com/media/D-uEB0PXsAEP4Zp.jpg:large">
            <a:extLst>
              <a:ext uri="{FF2B5EF4-FFF2-40B4-BE49-F238E27FC236}">
                <a16:creationId xmlns:a16="http://schemas.microsoft.com/office/drawing/2014/main" id="{708F1DDE-9FC1-42C3-A828-0A9F66D0F2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3281" y="8196747"/>
            <a:ext cx="11283152" cy="846236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A28D1AF3-8EE8-41C1-A1BE-A48A6F08CE1D}"/>
              </a:ext>
            </a:extLst>
          </p:cNvPr>
          <p:cNvSpPr txBox="1"/>
          <p:nvPr/>
        </p:nvSpPr>
        <p:spPr>
          <a:xfrm>
            <a:off x="3277570" y="16685213"/>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@brenden0walker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 name="Picture 2">
            <a:extLst>
              <a:ext uri="{FF2B5EF4-FFF2-40B4-BE49-F238E27FC236}">
                <a16:creationId xmlns:a16="http://schemas.microsoft.com/office/drawing/2014/main" id="{70C46B7E-D34E-4F08-95CA-1993E5AC06F6}"/>
              </a:ext>
            </a:extLst>
          </p:cNvPr>
          <p:cNvPicPr>
            <a:picLocks noChangeAspect="1"/>
          </p:cNvPicPr>
          <p:nvPr/>
        </p:nvPicPr>
        <p:blipFill>
          <a:blip r:embed="rId9"/>
          <a:stretch>
            <a:fillRect/>
          </a:stretch>
        </p:blipFill>
        <p:spPr>
          <a:xfrm>
            <a:off x="3613281" y="20389709"/>
            <a:ext cx="11283152" cy="8482129"/>
          </a:xfrm>
          <a:prstGeom prst="rect">
            <a:avLst/>
          </a:prstGeom>
          <a:ln>
            <a:solidFill>
              <a:srgbClr val="263238"/>
            </a:solidFill>
          </a:ln>
        </p:spPr>
      </p:pic>
      <p:sp>
        <p:nvSpPr>
          <p:cNvPr id="11" name="TextBox 6">
            <a:extLst>
              <a:ext uri="{FF2B5EF4-FFF2-40B4-BE49-F238E27FC236}">
                <a16:creationId xmlns:a16="http://schemas.microsoft.com/office/drawing/2014/main" id="{9804C421-C50F-42A5-BB04-226BA1D19D50}"/>
              </a:ext>
            </a:extLst>
          </p:cNvPr>
          <p:cNvSpPr txBox="1"/>
          <p:nvPr/>
        </p:nvSpPr>
        <p:spPr>
          <a:xfrm>
            <a:off x="3277570"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SarraceniaMason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 name="Picture 3">
            <a:extLst>
              <a:ext uri="{FF2B5EF4-FFF2-40B4-BE49-F238E27FC236}">
                <a16:creationId xmlns:a16="http://schemas.microsoft.com/office/drawing/2014/main" id="{C8FBE0D0-E7F4-469E-8DF4-78638E98043F}"/>
              </a:ext>
            </a:extLst>
          </p:cNvPr>
          <p:cNvPicPr>
            <a:picLocks noChangeAspect="1"/>
          </p:cNvPicPr>
          <p:nvPr/>
        </p:nvPicPr>
        <p:blipFill>
          <a:blip r:embed="rId11"/>
          <a:stretch>
            <a:fillRect/>
          </a:stretch>
        </p:blipFill>
        <p:spPr>
          <a:xfrm>
            <a:off x="18037201" y="21622159"/>
            <a:ext cx="11298211" cy="5544790"/>
          </a:xfrm>
          <a:prstGeom prst="rect">
            <a:avLst/>
          </a:prstGeom>
        </p:spPr>
      </p:pic>
      <p:sp>
        <p:nvSpPr>
          <p:cNvPr id="13" name="TextBox 6">
            <a:extLst>
              <a:ext uri="{FF2B5EF4-FFF2-40B4-BE49-F238E27FC236}">
                <a16:creationId xmlns:a16="http://schemas.microsoft.com/office/drawing/2014/main" id="{E7537303-D137-4F34-B213-4A6386A51704}"/>
              </a:ext>
            </a:extLst>
          </p:cNvPr>
          <p:cNvSpPr txBox="1"/>
          <p:nvPr/>
        </p:nvSpPr>
        <p:spPr>
          <a:xfrm>
            <a:off x="17676378"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americoamorim</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7" name="Picture 6">
            <a:extLst>
              <a:ext uri="{FF2B5EF4-FFF2-40B4-BE49-F238E27FC236}">
                <a16:creationId xmlns:a16="http://schemas.microsoft.com/office/drawing/2014/main" id="{B92EC10A-D4BA-4D10-8436-1614D256867A}"/>
              </a:ext>
            </a:extLst>
          </p:cNvPr>
          <p:cNvPicPr>
            <a:picLocks noChangeAspect="1"/>
          </p:cNvPicPr>
          <p:nvPr/>
        </p:nvPicPr>
        <p:blipFill>
          <a:blip r:embed="rId13"/>
          <a:stretch>
            <a:fillRect/>
          </a:stretch>
        </p:blipFill>
        <p:spPr>
          <a:xfrm>
            <a:off x="32026306" y="8196748"/>
            <a:ext cx="8519828" cy="8488466"/>
          </a:xfrm>
          <a:prstGeom prst="rect">
            <a:avLst/>
          </a:prstGeom>
          <a:ln>
            <a:solidFill>
              <a:schemeClr val="tx1">
                <a:lumMod val="95000"/>
                <a:lumOff val="5000"/>
              </a:schemeClr>
            </a:solidFill>
          </a:ln>
        </p:spPr>
      </p:pic>
      <p:sp>
        <p:nvSpPr>
          <p:cNvPr id="16" name="TextBox 6">
            <a:extLst>
              <a:ext uri="{FF2B5EF4-FFF2-40B4-BE49-F238E27FC236}">
                <a16:creationId xmlns:a16="http://schemas.microsoft.com/office/drawing/2014/main" id="{2321F547-6491-468E-8D49-C14F75222D6E}"/>
              </a:ext>
            </a:extLst>
          </p:cNvPr>
          <p:cNvSpPr txBox="1"/>
          <p:nvPr/>
        </p:nvSpPr>
        <p:spPr>
          <a:xfrm>
            <a:off x="32026305" y="16775440"/>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4"/>
              </a:rPr>
              <a:t>@nasaman58</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33663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r>
              <a:rPr lang="en-US" dirty="0">
                <a:solidFill>
                  <a:schemeClr val="bg1"/>
                </a:solidFill>
                <a:latin typeface="Lato Black" panose="020F0A02020204030203" pitchFamily="34" charset="0"/>
              </a:rPr>
              <a:t>Try a ‘hat’ icon.</a:t>
            </a:r>
            <a:br>
              <a:rPr lang="en-US" b="1" dirty="0">
                <a:solidFill>
                  <a:schemeClr val="bg1"/>
                </a:solidFill>
                <a:latin typeface="Lato" panose="020F0502020204030203" pitchFamily="34" charset="0"/>
              </a:rPr>
            </a:br>
            <a:r>
              <a:rPr lang="en-US" sz="12800" b="1" dirty="0">
                <a:solidFill>
                  <a:schemeClr val="bg1"/>
                </a:solidFill>
                <a:latin typeface="Lato Hairline" panose="020F0202020204030203" pitchFamily="34" charset="0"/>
              </a:rPr>
              <a:t>F</a:t>
            </a:r>
            <a:r>
              <a:rPr lang="en-US" sz="12800" dirty="0">
                <a:solidFill>
                  <a:schemeClr val="bg1"/>
                </a:solidFill>
                <a:latin typeface="Lato Hairline" panose="020F0202020204030203" pitchFamily="34" charset="0"/>
              </a:rPr>
              <a:t>un, reinforces your finding, makes your poster memorable </a:t>
            </a:r>
            <a:br>
              <a:rPr lang="en-US" sz="12800" dirty="0">
                <a:solidFill>
                  <a:schemeClr val="bg1"/>
                </a:solidFill>
                <a:latin typeface="Lato Hairline" panose="020F0202020204030203" pitchFamily="34" charset="0"/>
              </a:rPr>
            </a:br>
            <a:r>
              <a:rPr lang="en-US" sz="12800" dirty="0">
                <a:solidFill>
                  <a:schemeClr val="bg1"/>
                </a:solidFill>
                <a:latin typeface="Lato Hairline" panose="020F0202020204030203" pitchFamily="34" charset="0"/>
              </a:rPr>
              <a:t>— and can be interpreted at-a-glance.</a:t>
            </a:r>
          </a:p>
        </p:txBody>
      </p:sp>
      <p:pic>
        <p:nvPicPr>
          <p:cNvPr id="5" name="Picture 4">
            <a:extLst>
              <a:ext uri="{FF2B5EF4-FFF2-40B4-BE49-F238E27FC236}">
                <a16:creationId xmlns:a16="http://schemas.microsoft.com/office/drawing/2014/main" id="{0C15AA18-BB05-4CC0-83D4-334274C63210}"/>
              </a:ext>
            </a:extLst>
          </p:cNvPr>
          <p:cNvPicPr>
            <a:picLocks noChangeAspect="1"/>
          </p:cNvPicPr>
          <p:nvPr/>
        </p:nvPicPr>
        <p:blipFill>
          <a:blip r:embed="rId2"/>
          <a:stretch>
            <a:fillRect/>
          </a:stretch>
        </p:blipFill>
        <p:spPr>
          <a:xfrm>
            <a:off x="3984624" y="21107401"/>
            <a:ext cx="11235691" cy="7487561"/>
          </a:xfrm>
          <a:prstGeom prst="rect">
            <a:avLst/>
          </a:prstGeom>
          <a:ln>
            <a:solidFill>
              <a:schemeClr val="tx1">
                <a:lumMod val="95000"/>
                <a:lumOff val="5000"/>
              </a:schemeClr>
            </a:solidFill>
          </a:ln>
        </p:spPr>
      </p:pic>
      <p:pic>
        <p:nvPicPr>
          <p:cNvPr id="2052" name="Picture 4" descr="https://pbs.twimg.com/media/D5vlURVXkAATLRO.jpg">
            <a:extLst>
              <a:ext uri="{FF2B5EF4-FFF2-40B4-BE49-F238E27FC236}">
                <a16:creationId xmlns:a16="http://schemas.microsoft.com/office/drawing/2014/main" id="{93B32201-781E-408B-B222-52252052C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953" y="9268374"/>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4" name="Picture 6" descr="https://pbs.twimg.com/media/D5PwuE1W0AAg8Cf.jpg:large">
            <a:extLst>
              <a:ext uri="{FF2B5EF4-FFF2-40B4-BE49-F238E27FC236}">
                <a16:creationId xmlns:a16="http://schemas.microsoft.com/office/drawing/2014/main" id="{A749D5FE-6A6B-4082-AD54-E62B08BCE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25" y="9268374"/>
            <a:ext cx="11235691"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8" name="Picture 10" descr="https://pbs.twimg.com/media/D5FfR67W4AAM_Sq.jpg:large">
            <a:extLst>
              <a:ext uri="{FF2B5EF4-FFF2-40B4-BE49-F238E27FC236}">
                <a16:creationId xmlns:a16="http://schemas.microsoft.com/office/drawing/2014/main" id="{168E125E-84DB-4725-A81E-0598E8143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198" y="9268375"/>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A7ED45-A6C3-4A2C-AD1D-A0B1AA698F20}"/>
              </a:ext>
            </a:extLst>
          </p:cNvPr>
          <p:cNvSpPr txBox="1"/>
          <p:nvPr/>
        </p:nvSpPr>
        <p:spPr>
          <a:xfrm>
            <a:off x="19070953" y="17807364"/>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DStroumsa</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3" name="TextBox 12">
            <a:extLst>
              <a:ext uri="{FF2B5EF4-FFF2-40B4-BE49-F238E27FC236}">
                <a16:creationId xmlns:a16="http://schemas.microsoft.com/office/drawing/2014/main" id="{3867473D-F999-4744-BCF2-847A43BFE7F7}"/>
              </a:ext>
            </a:extLst>
          </p:cNvPr>
          <p:cNvSpPr txBox="1"/>
          <p:nvPr/>
        </p:nvSpPr>
        <p:spPr>
          <a:xfrm>
            <a:off x="3984625"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MCLaScience</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53DCE380-2575-42C3-959F-D25F76A9073C}"/>
              </a:ext>
            </a:extLst>
          </p:cNvPr>
          <p:cNvSpPr txBox="1"/>
          <p:nvPr/>
        </p:nvSpPr>
        <p:spPr>
          <a:xfrm>
            <a:off x="34747199"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ElzaRechtman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3984623"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mikemorrison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2050" name="Picture 2" descr="https://pbs.twimg.com/media/D7-X4G4W4AEaSQg.jpg:large">
            <a:extLst>
              <a:ext uri="{FF2B5EF4-FFF2-40B4-BE49-F238E27FC236}">
                <a16:creationId xmlns:a16="http://schemas.microsoft.com/office/drawing/2014/main" id="{B72DCCA3-9370-4D30-AD90-8076F1A36A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2" t="9156" r="1131" b="6787"/>
          <a:stretch/>
        </p:blipFill>
        <p:spPr bwMode="auto">
          <a:xfrm>
            <a:off x="19070953" y="21107401"/>
            <a:ext cx="11319514" cy="7487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45A6C0-A151-4BFF-ABC8-146838C7D391}"/>
              </a:ext>
            </a:extLst>
          </p:cNvPr>
          <p:cNvSpPr txBox="1"/>
          <p:nvPr/>
        </p:nvSpPr>
        <p:spPr>
          <a:xfrm>
            <a:off x="19070952"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11"/>
              </a:rPr>
              <a:t>@akreutzer82</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687872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056011"/>
            <a:ext cx="42588180" cy="4980702"/>
          </a:xfrm>
        </p:spPr>
        <p:txBody>
          <a:bodyPr>
            <a:normAutofit/>
          </a:bodyPr>
          <a:lstStyle/>
          <a:p>
            <a:pPr algn="ctr">
              <a:lnSpc>
                <a:spcPct val="100000"/>
              </a:lnSpc>
            </a:pPr>
            <a:r>
              <a:rPr lang="en-US" sz="12300" dirty="0">
                <a:solidFill>
                  <a:schemeClr val="bg1"/>
                </a:solidFill>
                <a:latin typeface="Lato Thin" panose="020B0604020202020204" charset="0"/>
                <a:ea typeface="Lato Thin" panose="020B0604020202020204" charset="0"/>
                <a:cs typeface="Lato Thin" panose="020B0604020202020204" charset="0"/>
              </a:rPr>
              <a:t>Here are some</a:t>
            </a:r>
            <a:r>
              <a:rPr lang="en-US" sz="12300" dirty="0">
                <a:solidFill>
                  <a:schemeClr val="bg1"/>
                </a:solidFill>
                <a:latin typeface="Lato Black" panose="020F0A02020204030203" pitchFamily="34" charset="0"/>
                <a:ea typeface="Lato Thin" panose="020F0502020204030203" pitchFamily="34" charset="0"/>
                <a:cs typeface="Lato Thin" panose="020F0502020204030203" pitchFamily="34" charset="0"/>
              </a:rPr>
              <a:t> memorable science billboards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for inspiration.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2"/>
              </a:rPr>
              <a:t>Ctrl+Click here for more</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074" name="Picture 2" descr="interesting science facts on billboards science world vancouver bc outdoor ooh ads rethink 19 25 Billboards with Fascinating Science Facts">
            <a:extLst>
              <a:ext uri="{FF2B5EF4-FFF2-40B4-BE49-F238E27FC236}">
                <a16:creationId xmlns:a16="http://schemas.microsoft.com/office/drawing/2014/main" id="{71386244-DB72-4F91-AE1D-D18DA7F3A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5975" y="6821453"/>
            <a:ext cx="13679779" cy="10721527"/>
          </a:xfrm>
          <a:prstGeom prst="rect">
            <a:avLst/>
          </a:prstGeom>
          <a:solidFill>
            <a:srgbClr val="FFFFFF"/>
          </a:solidFill>
          <a:ln>
            <a:solidFill>
              <a:schemeClr val="tx1"/>
            </a:solidFill>
          </a:ln>
        </p:spPr>
      </p:pic>
      <p:pic>
        <p:nvPicPr>
          <p:cNvPr id="3076" name="Picture 4" descr="interesting science facts on billboards science world vancouver bc outdoor ooh ads rethink 20 25 Billboards with Fascinating Science Facts">
            <a:extLst>
              <a:ext uri="{FF2B5EF4-FFF2-40B4-BE49-F238E27FC236}">
                <a16:creationId xmlns:a16="http://schemas.microsoft.com/office/drawing/2014/main" id="{BF9BB6C9-AF75-4C82-B1EA-CCF5BE98E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6488" y="6737294"/>
            <a:ext cx="8572020" cy="10599594"/>
          </a:xfrm>
          <a:prstGeom prst="rect">
            <a:avLst/>
          </a:prstGeom>
          <a:solidFill>
            <a:srgbClr val="FFFFFF"/>
          </a:solidFill>
          <a:ln>
            <a:solidFill>
              <a:schemeClr val="tx1"/>
            </a:solidFill>
          </a:ln>
        </p:spPr>
      </p:pic>
      <p:pic>
        <p:nvPicPr>
          <p:cNvPr id="3078" name="Picture 6" descr="interesting science facts on billboards science world vancouver bc outdoor ooh ads rethink 13 25 Billboards with Fascinating Science Facts">
            <a:extLst>
              <a:ext uri="{FF2B5EF4-FFF2-40B4-BE49-F238E27FC236}">
                <a16:creationId xmlns:a16="http://schemas.microsoft.com/office/drawing/2014/main" id="{72F81C53-4BBF-4400-8E67-CF3B44E23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2498" y="19098146"/>
            <a:ext cx="20440462" cy="10245781"/>
          </a:xfrm>
          <a:prstGeom prst="rect">
            <a:avLst/>
          </a:prstGeom>
          <a:solidFill>
            <a:srgbClr val="FFFFFF"/>
          </a:solidFill>
          <a:ln>
            <a:solidFill>
              <a:schemeClr val="tx1"/>
            </a:solidFill>
          </a:ln>
        </p:spPr>
      </p:pic>
      <p:pic>
        <p:nvPicPr>
          <p:cNvPr id="3080" name="Picture 8" descr="interesting science facts on billboards science world vancouver bc outdoor ooh ads rethink 7 25 Billboards with Fascinating Science Facts">
            <a:extLst>
              <a:ext uri="{FF2B5EF4-FFF2-40B4-BE49-F238E27FC236}">
                <a16:creationId xmlns:a16="http://schemas.microsoft.com/office/drawing/2014/main" id="{5E3DA9B9-2515-41EC-AA43-96AF5EE1A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671" y="19098146"/>
            <a:ext cx="9786129" cy="10245781"/>
          </a:xfrm>
          <a:prstGeom prst="rect">
            <a:avLst/>
          </a:prstGeom>
          <a:solidFill>
            <a:srgbClr val="FFFFFF"/>
          </a:solidFill>
          <a:ln>
            <a:solidFill>
              <a:schemeClr val="tx1"/>
            </a:solidFill>
          </a:ln>
        </p:spPr>
      </p:pic>
      <p:pic>
        <p:nvPicPr>
          <p:cNvPr id="3082" name="Picture 10" descr="interesting science facts on billboards science world vancouver bc outdoor ooh ads rethink 18 25 Billboards with Fascinating Science Facts">
            <a:extLst>
              <a:ext uri="{FF2B5EF4-FFF2-40B4-BE49-F238E27FC236}">
                <a16:creationId xmlns:a16="http://schemas.microsoft.com/office/drawing/2014/main" id="{6345CD82-2654-40CB-9327-B7F6167FD8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6811"/>
          <a:stretch/>
        </p:blipFill>
        <p:spPr bwMode="auto">
          <a:xfrm>
            <a:off x="4184671" y="6882420"/>
            <a:ext cx="13646956" cy="10721527"/>
          </a:xfrm>
          <a:prstGeom prst="rect">
            <a:avLst/>
          </a:prstGeom>
          <a:solidFill>
            <a:srgbClr val="FFFFFF"/>
          </a:solidFill>
          <a:ln>
            <a:solidFill>
              <a:schemeClr val="tx1"/>
            </a:solidFill>
          </a:ln>
        </p:spPr>
      </p:pic>
      <p:pic>
        <p:nvPicPr>
          <p:cNvPr id="3084" name="Picture 12" descr="interesting science facts on billboards science world vancouver bc outdoor ooh ads rethink 9 25 Billboards with Fascinating Science Facts">
            <a:extLst>
              <a:ext uri="{FF2B5EF4-FFF2-40B4-BE49-F238E27FC236}">
                <a16:creationId xmlns:a16="http://schemas.microsoft.com/office/drawing/2014/main" id="{D344607A-E694-4170-8660-534D958B96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568" t="10186" r="10172" b="14298"/>
          <a:stretch/>
        </p:blipFill>
        <p:spPr bwMode="auto">
          <a:xfrm>
            <a:off x="16381956" y="19098146"/>
            <a:ext cx="6134696" cy="10245781"/>
          </a:xfrm>
          <a:prstGeom prst="rect">
            <a:avLst/>
          </a:prstGeom>
          <a:solidFill>
            <a:srgbClr val="FFFFFF"/>
          </a:solidFill>
          <a:ln>
            <a:solidFill>
              <a:schemeClr val="tx1"/>
            </a:solidFill>
          </a:ln>
        </p:spPr>
      </p:pic>
    </p:spTree>
    <p:extLst>
      <p:ext uri="{BB962C8B-B14F-4D97-AF65-F5344CB8AC3E}">
        <p14:creationId xmlns:p14="http://schemas.microsoft.com/office/powerpoint/2010/main" val="240624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7549941-F103-4DCF-BA7A-7363833C089F}"/>
              </a:ext>
            </a:extLst>
          </p:cNvPr>
          <p:cNvPicPr>
            <a:picLocks noChangeAspect="1"/>
          </p:cNvPicPr>
          <p:nvPr/>
        </p:nvPicPr>
        <p:blipFill>
          <a:blip r:embed="rId3"/>
          <a:stretch>
            <a:fillRect/>
          </a:stretch>
        </p:blipFill>
        <p:spPr>
          <a:xfrm>
            <a:off x="14093020" y="9070848"/>
            <a:ext cx="21191559" cy="13842873"/>
          </a:xfrm>
          <a:prstGeom prst="rect">
            <a:avLst/>
          </a:prstGeom>
        </p:spPr>
      </p:pic>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get free </a:t>
            </a:r>
            <a:r>
              <a:rPr lang="en-US" sz="14700" b="1" dirty="0">
                <a:solidFill>
                  <a:schemeClr val="bg1"/>
                </a:solidFill>
                <a:latin typeface="Lato Thin" panose="020F0502020204030203" pitchFamily="34" charset="0"/>
                <a:ea typeface="Lato Thin" panose="020F0502020204030203" pitchFamily="34" charset="0"/>
                <a:cs typeface="Lato Thin" panose="020F0502020204030203" pitchFamily="34" charset="0"/>
              </a:rPr>
              <a:t>icons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from</a:t>
            </a:r>
            <a:br>
              <a:rPr lang="en-US" dirty="0">
                <a:solidFill>
                  <a:schemeClr val="bg1"/>
                </a:solidFill>
                <a:latin typeface="Lato Black" panose="020F0A02020204030203" pitchFamily="34" charset="0"/>
              </a:rPr>
            </a:br>
            <a:r>
              <a:rPr lang="en-US" dirty="0">
                <a:solidFill>
                  <a:schemeClr val="bg1"/>
                </a:solidFill>
                <a:latin typeface="Lato Black" panose="020F0A02020204030203" pitchFamily="34" charset="0"/>
              </a:rPr>
              <a:t>TheNounProject.com</a:t>
            </a:r>
            <a:endParaRPr lang="en-US" dirty="0">
              <a:solidFill>
                <a:schemeClr val="bg1"/>
              </a:solidFill>
              <a:latin typeface="Lato Hairline" panose="020F02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2913721"/>
            <a:ext cx="21191559" cy="1446550"/>
          </a:xfrm>
          <a:prstGeom prst="rect">
            <a:avLst/>
          </a:prstGeom>
          <a:noFill/>
        </p:spPr>
        <p:txBody>
          <a:bodyPr wrap="square" rtlCol="0">
            <a:spAutoFit/>
          </a:bodyPr>
          <a:lstStyle/>
          <a:p>
            <a:pPr algn="ctr"/>
            <a:r>
              <a:rPr lang="en-US" sz="8800" dirty="0">
                <a:hlinkClick r:id="rId2"/>
              </a:rPr>
              <a:t>https://thenounproject.com</a:t>
            </a:r>
            <a:endParaRPr lang="en-US" sz="8800" dirty="0"/>
          </a:p>
        </p:txBody>
      </p:sp>
    </p:spTree>
    <p:extLst>
      <p:ext uri="{BB962C8B-B14F-4D97-AF65-F5344CB8AC3E}">
        <p14:creationId xmlns:p14="http://schemas.microsoft.com/office/powerpoint/2010/main" val="1824631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a:bodyPr>
          <a:lstStyle/>
          <a:p>
            <a:pPr algn="ctr">
              <a:lnSpc>
                <a:spcPct val="100000"/>
              </a:lnSpc>
            </a:pP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Get </a:t>
            </a:r>
            <a:r>
              <a:rPr lang="en-US" sz="12300" dirty="0">
                <a:solidFill>
                  <a:srgbClr val="E04336"/>
                </a:solidFill>
                <a:latin typeface="Lato Semibold" panose="020F0502020204030203" pitchFamily="34" charset="0"/>
                <a:ea typeface="Lato Semibold" panose="020F0502020204030203" pitchFamily="34" charset="0"/>
                <a:cs typeface="Lato Semibold" panose="020F0502020204030203" pitchFamily="34" charset="0"/>
              </a:rPr>
              <a:t>f</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u</a:t>
            </a:r>
            <a:r>
              <a:rPr lang="en-US" sz="12300" dirty="0">
                <a:solidFill>
                  <a:srgbClr val="FFC0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rgbClr val="FFFF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a:t>
            </a:r>
            <a:r>
              <a:rPr lang="en-US" sz="12300" dirty="0">
                <a:solidFill>
                  <a:srgbClr val="00B050"/>
                </a:solidFill>
                <a:latin typeface="Lato Semibold" panose="020F0502020204030203" pitchFamily="34" charset="0"/>
                <a:ea typeface="Lato Semibold" panose="020F0502020204030203" pitchFamily="34" charset="0"/>
                <a:cs typeface="Lato Semibold" panose="020F0502020204030203" pitchFamily="34" charset="0"/>
              </a:rPr>
              <a:t>c</a:t>
            </a:r>
            <a:r>
              <a:rPr lang="en-US" sz="12300" dirty="0">
                <a:solidFill>
                  <a:srgbClr val="B3E5FC"/>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E91E63"/>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accent4">
                    <a:lumMod val="60000"/>
                    <a:lumOff val="40000"/>
                  </a:schemeClr>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r</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 graphics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on a</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transparent background</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~$1/each from…</a:t>
            </a:r>
            <a:endParaRPr lang="en-US" sz="17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7714205"/>
            <a:ext cx="21191559" cy="1446550"/>
          </a:xfrm>
          <a:prstGeom prst="rect">
            <a:avLst/>
          </a:prstGeom>
          <a:noFill/>
        </p:spPr>
        <p:txBody>
          <a:bodyPr wrap="square" rtlCol="0">
            <a:spAutoFit/>
          </a:bodyPr>
          <a:lstStyle/>
          <a:p>
            <a:pPr algn="ctr"/>
            <a:r>
              <a:rPr lang="en-US" sz="8800" dirty="0">
                <a:hlinkClick r:id="rId2"/>
              </a:rPr>
              <a:t>https://vectorstock.com</a:t>
            </a:r>
            <a:endParaRPr lang="en-US" sz="8800" dirty="0"/>
          </a:p>
        </p:txBody>
      </p:sp>
      <p:pic>
        <p:nvPicPr>
          <p:cNvPr id="3" name="Picture 2">
            <a:hlinkClick r:id="rId3"/>
            <a:extLst>
              <a:ext uri="{FF2B5EF4-FFF2-40B4-BE49-F238E27FC236}">
                <a16:creationId xmlns:a16="http://schemas.microsoft.com/office/drawing/2014/main" id="{B379DFED-4A72-43CB-B6FB-7910A8CA79EE}"/>
              </a:ext>
            </a:extLst>
          </p:cNvPr>
          <p:cNvPicPr>
            <a:picLocks noChangeAspect="1"/>
          </p:cNvPicPr>
          <p:nvPr/>
        </p:nvPicPr>
        <p:blipFill>
          <a:blip r:embed="rId4"/>
          <a:stretch>
            <a:fillRect/>
          </a:stretch>
        </p:blipFill>
        <p:spPr>
          <a:xfrm>
            <a:off x="9514088" y="10811530"/>
            <a:ext cx="30349423" cy="16239744"/>
          </a:xfrm>
          <a:prstGeom prst="rect">
            <a:avLst/>
          </a:prstGeom>
        </p:spPr>
      </p:pic>
      <p:sp>
        <p:nvSpPr>
          <p:cNvPr id="7" name="Rectangle 6">
            <a:extLst>
              <a:ext uri="{FF2B5EF4-FFF2-40B4-BE49-F238E27FC236}">
                <a16:creationId xmlns:a16="http://schemas.microsoft.com/office/drawing/2014/main" id="{7F92422B-D428-4616-A60F-8059ED5C2C72}"/>
              </a:ext>
            </a:extLst>
          </p:cNvPr>
          <p:cNvSpPr/>
          <p:nvPr/>
        </p:nvSpPr>
        <p:spPr>
          <a:xfrm>
            <a:off x="14893489" y="6794499"/>
            <a:ext cx="19590620" cy="3154710"/>
          </a:xfrm>
          <a:prstGeom prst="rect">
            <a:avLst/>
          </a:prstGeom>
        </p:spPr>
        <p:txBody>
          <a:bodyPr wrap="none">
            <a:spAutoFit/>
          </a:bodyPr>
          <a:lstStyle/>
          <a:p>
            <a:pPr algn="ctr"/>
            <a:r>
              <a:rPr lang="en-US" sz="199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VectorStock.com</a:t>
            </a:r>
            <a:endParaRPr lang="en-US" sz="3200" dirty="0"/>
          </a:p>
        </p:txBody>
      </p:sp>
    </p:spTree>
    <p:extLst>
      <p:ext uri="{BB962C8B-B14F-4D97-AF65-F5344CB8AC3E}">
        <p14:creationId xmlns:p14="http://schemas.microsoft.com/office/powerpoint/2010/main" val="32632694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2760</Words>
  <Application>Microsoft Macintosh PowerPoint</Application>
  <PresentationFormat>Brugerdefineret</PresentationFormat>
  <Paragraphs>324</Paragraphs>
  <Slides>31</Slides>
  <Notes>5</Notes>
  <HiddenSlides>0</HiddenSlides>
  <MMClips>0</MMClips>
  <ScaleCrop>false</ScaleCrop>
  <HeadingPairs>
    <vt:vector size="8" baseType="variant">
      <vt:variant>
        <vt:lpstr>Benyttede skrifttyper</vt:lpstr>
      </vt:variant>
      <vt:variant>
        <vt:i4>11</vt:i4>
      </vt:variant>
      <vt:variant>
        <vt:lpstr>Tema</vt:lpstr>
      </vt:variant>
      <vt:variant>
        <vt:i4>2</vt:i4>
      </vt:variant>
      <vt:variant>
        <vt:lpstr>Integrerede OLE-servere</vt:lpstr>
      </vt:variant>
      <vt:variant>
        <vt:i4>1</vt:i4>
      </vt:variant>
      <vt:variant>
        <vt:lpstr>Slidetitler</vt:lpstr>
      </vt:variant>
      <vt:variant>
        <vt:i4>31</vt:i4>
      </vt:variant>
    </vt:vector>
  </HeadingPairs>
  <TitlesOfParts>
    <vt:vector size="45" baseType="lpstr">
      <vt:lpstr>Lato Thin</vt:lpstr>
      <vt:lpstr>Calibri Light</vt:lpstr>
      <vt:lpstr>Lato Hairline</vt:lpstr>
      <vt:lpstr>Lato Black</vt:lpstr>
      <vt:lpstr>Calibri</vt:lpstr>
      <vt:lpstr>Arial Black</vt:lpstr>
      <vt:lpstr>Lato</vt:lpstr>
      <vt:lpstr>Segoe UI</vt:lpstr>
      <vt:lpstr>Lato Semibold</vt:lpstr>
      <vt:lpstr>Arial</vt:lpstr>
      <vt:lpstr>Verdana</vt:lpstr>
      <vt:lpstr>Office Theme</vt:lpstr>
      <vt:lpstr>1_Office Theme</vt:lpstr>
      <vt:lpstr>Acrobat Document</vt:lpstr>
      <vt:lpstr>Notes:  1. Correct fonts won’t load until you open this in PowerPoint (e.g., if you’re previewing this in your browser it’ll look uglier than it actually is).  2. Generate QR codes here: https://www.qrcode-monkey.com/ </vt:lpstr>
      <vt:lpstr>Can these two nerds predict the future?</vt:lpstr>
      <vt:lpstr>Main finding goes here, translated into plain English. Emphasize the important words.</vt:lpstr>
      <vt:lpstr>Add a key figure Show-and-tell the best, most insightful part of your methods &amp; data.</vt:lpstr>
      <vt:lpstr>Try an on-theme background. Add fun and reinforce your study’s context, but make sure to keep a high contrast between your text and background!</vt:lpstr>
      <vt:lpstr>Try a ‘hat’ icon. Fun, reinforces your finding, makes your poster memorable  — and can be interpreted at-a-glance.</vt:lpstr>
      <vt:lpstr>Here are some memorable science billboards for inspiration.  Ctrl+Click here for more.</vt:lpstr>
      <vt:lpstr>You can get free icons from TheNounProject.com</vt:lpstr>
      <vt:lpstr>Get full-color graphics on a transparent background  for ~$1/each from…</vt:lpstr>
      <vt:lpstr>You can create biology figures with BioRender.com</vt:lpstr>
      <vt:lpstr>Stuck on a design dilemma? Do what other designers do! Go to dribbble.com and scroll through stuff until a solution jumps out at you. Try searching “posters” or “graph”.</vt:lpstr>
      <vt:lpstr>PowerPoint-præsentation</vt:lpstr>
      <vt:lpstr>Gallery</vt:lpstr>
      <vt:lpstr>PowerPoint-præsentation</vt:lpstr>
      <vt:lpstr>PowerPoint-præsentation</vt:lpstr>
      <vt:lpstr>PowerPoint-præsentation</vt:lpstr>
      <vt:lpstr>PowerPoint-præsentation</vt:lpstr>
      <vt:lpstr>Mods</vt:lpstr>
      <vt:lpstr>PowerPoint-præsentation</vt:lpstr>
      <vt:lpstr>                 Templates</vt:lpstr>
      <vt:lpstr>Translations</vt:lpstr>
      <vt:lpstr>More Translations</vt:lpstr>
      <vt:lpstr>This is an experimental version of #betterposter. Try it if you’re brave and let me know how it goes!</vt:lpstr>
      <vt:lpstr>#butterposter</vt:lpstr>
      <vt:lpstr>Why must we pick sides?  The new poster format is a revolution, or the new poster format is garbage!  Take the good parts of the new format, keep the useful aspects of the traditional format, add in your own ideas, and create something better. </vt:lpstr>
      <vt:lpstr>F.A.Q.</vt:lpstr>
      <vt:lpstr>How to QR Code</vt:lpstr>
      <vt:lpstr>Layout F.A.Q.</vt:lpstr>
      <vt:lpstr>What research influenced this idea? a.k.a “I need some ammo to help persuade my faculty to try this.”</vt:lpstr>
      <vt:lpstr>How did you make the cartoon?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Isa Lykke Hansen</cp:lastModifiedBy>
  <cp:revision>82</cp:revision>
  <dcterms:created xsi:type="dcterms:W3CDTF">2019-07-02T13:39:34Z</dcterms:created>
  <dcterms:modified xsi:type="dcterms:W3CDTF">2019-12-06T14:09:07Z</dcterms:modified>
</cp:coreProperties>
</file>